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4"/>
  </p:notesMasterIdLst>
  <p:sldIdLst>
    <p:sldId id="256" r:id="rId2"/>
    <p:sldId id="258" r:id="rId3"/>
    <p:sldId id="358" r:id="rId4"/>
    <p:sldId id="360" r:id="rId5"/>
    <p:sldId id="524" r:id="rId6"/>
    <p:sldId id="527" r:id="rId7"/>
    <p:sldId id="525" r:id="rId8"/>
    <p:sldId id="526" r:id="rId9"/>
    <p:sldId id="528" r:id="rId10"/>
    <p:sldId id="529" r:id="rId11"/>
    <p:sldId id="530" r:id="rId12"/>
    <p:sldId id="531" r:id="rId13"/>
    <p:sldId id="533" r:id="rId14"/>
    <p:sldId id="534" r:id="rId15"/>
    <p:sldId id="536" r:id="rId16"/>
    <p:sldId id="538" r:id="rId17"/>
    <p:sldId id="539" r:id="rId18"/>
    <p:sldId id="540" r:id="rId19"/>
    <p:sldId id="541" r:id="rId20"/>
    <p:sldId id="542" r:id="rId21"/>
    <p:sldId id="535" r:id="rId22"/>
    <p:sldId id="458" r:id="rId23"/>
    <p:sldId id="460" r:id="rId24"/>
    <p:sldId id="459" r:id="rId25"/>
    <p:sldId id="312" r:id="rId26"/>
    <p:sldId id="275" r:id="rId27"/>
    <p:sldId id="278" r:id="rId28"/>
    <p:sldId id="277" r:id="rId29"/>
    <p:sldId id="331" r:id="rId30"/>
    <p:sldId id="297" r:id="rId31"/>
    <p:sldId id="330" r:id="rId32"/>
    <p:sldId id="399" r:id="rId33"/>
    <p:sldId id="276" r:id="rId34"/>
    <p:sldId id="437" r:id="rId35"/>
    <p:sldId id="438" r:id="rId36"/>
    <p:sldId id="259" r:id="rId37"/>
    <p:sldId id="385" r:id="rId38"/>
    <p:sldId id="421" r:id="rId39"/>
    <p:sldId id="422" r:id="rId40"/>
    <p:sldId id="361" r:id="rId41"/>
    <p:sldId id="293" r:id="rId42"/>
    <p:sldId id="386" r:id="rId43"/>
    <p:sldId id="292" r:id="rId44"/>
    <p:sldId id="257" r:id="rId45"/>
    <p:sldId id="362" r:id="rId46"/>
    <p:sldId id="387" r:id="rId47"/>
    <p:sldId id="446" r:id="rId48"/>
    <p:sldId id="288" r:id="rId49"/>
    <p:sldId id="289" r:id="rId50"/>
    <p:sldId id="383" r:id="rId51"/>
    <p:sldId id="260" r:id="rId52"/>
    <p:sldId id="294" r:id="rId53"/>
    <p:sldId id="290" r:id="rId54"/>
    <p:sldId id="400" r:id="rId55"/>
    <p:sldId id="291" r:id="rId56"/>
    <p:sldId id="445" r:id="rId57"/>
    <p:sldId id="384" r:id="rId58"/>
    <p:sldId id="388" r:id="rId59"/>
    <p:sldId id="389" r:id="rId60"/>
    <p:sldId id="390" r:id="rId61"/>
    <p:sldId id="391" r:id="rId62"/>
    <p:sldId id="392" r:id="rId63"/>
    <p:sldId id="394" r:id="rId64"/>
    <p:sldId id="393" r:id="rId65"/>
    <p:sldId id="454" r:id="rId66"/>
    <p:sldId id="557" r:id="rId67"/>
    <p:sldId id="455" r:id="rId68"/>
    <p:sldId id="456" r:id="rId69"/>
    <p:sldId id="457" r:id="rId70"/>
    <p:sldId id="461" r:id="rId71"/>
    <p:sldId id="462" r:id="rId72"/>
    <p:sldId id="463" r:id="rId73"/>
    <p:sldId id="558" r:id="rId74"/>
    <p:sldId id="447" r:id="rId75"/>
    <p:sldId id="448" r:id="rId76"/>
    <p:sldId id="449" r:id="rId77"/>
    <p:sldId id="450" r:id="rId78"/>
    <p:sldId id="451" r:id="rId79"/>
    <p:sldId id="452" r:id="rId80"/>
    <p:sldId id="453" r:id="rId81"/>
    <p:sldId id="559" r:id="rId82"/>
    <p:sldId id="464" r:id="rId83"/>
    <p:sldId id="465" r:id="rId84"/>
    <p:sldId id="467" r:id="rId85"/>
    <p:sldId id="473" r:id="rId86"/>
    <p:sldId id="466" r:id="rId87"/>
    <p:sldId id="468" r:id="rId88"/>
    <p:sldId id="469" r:id="rId89"/>
    <p:sldId id="470" r:id="rId90"/>
    <p:sldId id="471" r:id="rId91"/>
    <p:sldId id="472" r:id="rId92"/>
    <p:sldId id="474" r:id="rId93"/>
    <p:sldId id="475" r:id="rId94"/>
    <p:sldId id="476" r:id="rId95"/>
    <p:sldId id="478" r:id="rId96"/>
    <p:sldId id="477" r:id="rId97"/>
    <p:sldId id="479" r:id="rId98"/>
    <p:sldId id="480" r:id="rId99"/>
    <p:sldId id="481" r:id="rId100"/>
    <p:sldId id="482" r:id="rId101"/>
    <p:sldId id="483" r:id="rId102"/>
    <p:sldId id="484" r:id="rId103"/>
    <p:sldId id="485" r:id="rId104"/>
    <p:sldId id="486" r:id="rId105"/>
    <p:sldId id="487" r:id="rId106"/>
    <p:sldId id="488" r:id="rId107"/>
    <p:sldId id="489" r:id="rId108"/>
    <p:sldId id="491" r:id="rId109"/>
    <p:sldId id="492" r:id="rId110"/>
    <p:sldId id="490" r:id="rId111"/>
    <p:sldId id="493" r:id="rId112"/>
    <p:sldId id="494" r:id="rId113"/>
    <p:sldId id="495" r:id="rId114"/>
    <p:sldId id="496" r:id="rId115"/>
    <p:sldId id="497" r:id="rId116"/>
    <p:sldId id="560" r:id="rId117"/>
    <p:sldId id="498" r:id="rId118"/>
    <p:sldId id="500" r:id="rId119"/>
    <p:sldId id="561" r:id="rId120"/>
    <p:sldId id="562" r:id="rId121"/>
    <p:sldId id="499" r:id="rId122"/>
    <p:sldId id="501" r:id="rId123"/>
    <p:sldId id="563" r:id="rId124"/>
    <p:sldId id="564" r:id="rId125"/>
    <p:sldId id="316" r:id="rId126"/>
    <p:sldId id="359" r:id="rId127"/>
    <p:sldId id="317" r:id="rId128"/>
    <p:sldId id="329" r:id="rId129"/>
    <p:sldId id="318" r:id="rId130"/>
    <p:sldId id="363" r:id="rId131"/>
    <p:sldId id="323" r:id="rId132"/>
    <p:sldId id="324" r:id="rId133"/>
    <p:sldId id="325" r:id="rId134"/>
    <p:sldId id="326" r:id="rId135"/>
    <p:sldId id="328" r:id="rId136"/>
    <p:sldId id="327" r:id="rId137"/>
    <p:sldId id="313" r:id="rId138"/>
    <p:sldId id="279" r:id="rId139"/>
    <p:sldId id="280" r:id="rId140"/>
    <p:sldId id="310" r:id="rId141"/>
    <p:sldId id="504" r:id="rId142"/>
    <p:sldId id="505" r:id="rId143"/>
    <p:sldId id="281" r:id="rId144"/>
    <p:sldId id="282" r:id="rId145"/>
    <p:sldId id="283" r:id="rId146"/>
    <p:sldId id="506" r:id="rId147"/>
    <p:sldId id="284" r:id="rId148"/>
    <p:sldId id="285" r:id="rId149"/>
    <p:sldId id="286" r:id="rId150"/>
    <p:sldId id="507" r:id="rId151"/>
    <p:sldId id="314" r:id="rId152"/>
    <p:sldId id="287" r:id="rId153"/>
    <p:sldId id="409" r:id="rId154"/>
    <p:sldId id="410" r:id="rId155"/>
    <p:sldId id="411" r:id="rId156"/>
    <p:sldId id="262" r:id="rId157"/>
    <p:sldId id="263" r:id="rId158"/>
    <p:sldId id="366" r:id="rId159"/>
    <p:sldId id="404" r:id="rId160"/>
    <p:sldId id="264" r:id="rId161"/>
    <p:sldId id="266" r:id="rId162"/>
    <p:sldId id="364" r:id="rId163"/>
    <p:sldId id="265" r:id="rId164"/>
    <p:sldId id="365" r:id="rId165"/>
    <p:sldId id="381" r:id="rId166"/>
    <p:sldId id="382" r:id="rId167"/>
    <p:sldId id="398" r:id="rId168"/>
    <p:sldId id="272" r:id="rId169"/>
    <p:sldId id="401" r:id="rId170"/>
    <p:sldId id="367" r:id="rId171"/>
    <p:sldId id="274" r:id="rId172"/>
    <p:sldId id="405" r:id="rId173"/>
    <p:sldId id="406" r:id="rId174"/>
    <p:sldId id="269" r:id="rId175"/>
    <p:sldId id="371" r:id="rId176"/>
    <p:sldId id="403" r:id="rId177"/>
    <p:sldId id="268" r:id="rId178"/>
    <p:sldId id="372" r:id="rId179"/>
    <p:sldId id="270" r:id="rId180"/>
    <p:sldId id="273" r:id="rId181"/>
    <p:sldId id="408" r:id="rId182"/>
    <p:sldId id="271" r:id="rId183"/>
    <p:sldId id="295" r:id="rId184"/>
    <p:sldId id="302" r:id="rId185"/>
    <p:sldId id="304" r:id="rId186"/>
    <p:sldId id="299" r:id="rId187"/>
    <p:sldId id="380" r:id="rId188"/>
    <p:sldId id="305" r:id="rId189"/>
    <p:sldId id="303" r:id="rId190"/>
    <p:sldId id="335" r:id="rId191"/>
    <p:sldId id="502" r:id="rId192"/>
    <p:sldId id="517" r:id="rId193"/>
    <p:sldId id="543" r:id="rId194"/>
    <p:sldId id="565" r:id="rId195"/>
    <p:sldId id="508" r:id="rId196"/>
    <p:sldId id="510" r:id="rId197"/>
    <p:sldId id="503" r:id="rId198"/>
    <p:sldId id="509" r:id="rId199"/>
    <p:sldId id="511" r:id="rId200"/>
    <p:sldId id="512" r:id="rId201"/>
    <p:sldId id="513" r:id="rId202"/>
    <p:sldId id="514" r:id="rId203"/>
    <p:sldId id="567" r:id="rId204"/>
    <p:sldId id="515" r:id="rId205"/>
    <p:sldId id="516" r:id="rId206"/>
    <p:sldId id="568" r:id="rId207"/>
    <p:sldId id="518" r:id="rId208"/>
    <p:sldId id="519" r:id="rId209"/>
    <p:sldId id="520" r:id="rId210"/>
    <p:sldId id="521" r:id="rId211"/>
    <p:sldId id="523" r:id="rId212"/>
    <p:sldId id="522" r:id="rId213"/>
    <p:sldId id="569" r:id="rId214"/>
    <p:sldId id="570" r:id="rId215"/>
    <p:sldId id="544" r:id="rId216"/>
    <p:sldId id="547" r:id="rId217"/>
    <p:sldId id="545" r:id="rId218"/>
    <p:sldId id="548" r:id="rId219"/>
    <p:sldId id="546" r:id="rId220"/>
    <p:sldId id="549" r:id="rId221"/>
    <p:sldId id="555" r:id="rId222"/>
    <p:sldId id="551" r:id="rId223"/>
    <p:sldId id="552" r:id="rId224"/>
    <p:sldId id="553" r:id="rId225"/>
    <p:sldId id="554" r:id="rId226"/>
    <p:sldId id="556" r:id="rId227"/>
    <p:sldId id="550" r:id="rId228"/>
    <p:sldId id="351" r:id="rId229"/>
    <p:sldId id="352" r:id="rId230"/>
    <p:sldId id="353" r:id="rId231"/>
    <p:sldId id="354" r:id="rId232"/>
    <p:sldId id="355" r:id="rId2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329"/>
    <p:restoredTop sz="97332"/>
  </p:normalViewPr>
  <p:slideViewPr>
    <p:cSldViewPr snapToGrid="0" snapToObjects="1">
      <p:cViewPr varScale="1">
        <p:scale>
          <a:sx n="157" d="100"/>
          <a:sy n="157" d="100"/>
        </p:scale>
        <p:origin x="1224" y="176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tableStyles" Target="tableStyle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viewProps" Target="view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presProps" Target="pres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9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990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docker-devop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url.cc/62bNxb" TargetMode="Externa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err="1"/>
              <a:t>devops</a:t>
            </a:r>
            <a:r>
              <a:rPr kumimoji="1" lang="zh-TW" altLang="en-US" dirty="0"/>
              <a:t>：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</a:t>
            </a:r>
            <a:r>
              <a:rPr kumimoji="1" lang="zh-TW" altLang="en-US" dirty="0"/>
              <a:t>搭配 </a:t>
            </a:r>
            <a:r>
              <a:rPr kumimoji="1" lang="en-US" altLang="zh-TW" dirty="0"/>
              <a:t>docker </a:t>
            </a:r>
            <a:r>
              <a:rPr kumimoji="1" lang="zh-TW" altLang="en-US" dirty="0"/>
              <a:t>持續整合實務班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4: </a:t>
            </a:r>
            <a:r>
              <a:rPr lang="zh-TW" altLang="en-US" b="1" dirty="0"/>
              <a:t>採用雲服務的</a:t>
            </a:r>
            <a:r>
              <a:rPr lang="en-US" altLang="zh-TW" b="1" dirty="0"/>
              <a:t>DevOps as a service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同模式</a:t>
            </a:r>
            <a:r>
              <a:rPr lang="en-US" altLang="zh-TW" dirty="0"/>
              <a:t>3</a:t>
            </a:r>
            <a:r>
              <a:rPr lang="zh-TW" altLang="en-US" dirty="0"/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rPr lang="en-US" altLang="zh-TW" dirty="0"/>
              <a:t>3</a:t>
            </a:r>
            <a:r>
              <a:rPr lang="zh-TW" altLang="en-US" dirty="0"/>
              <a:t>甚至模式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BA81EF9-4340-8141-9861-C33727FF2C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524" y="1294362"/>
            <a:ext cx="732627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152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6218C-F3D2-504B-909F-DC4AD573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得到回傳狀態</a:t>
            </a:r>
            <a:r>
              <a:rPr kumimoji="1" lang="en-US" altLang="zh-CN" dirty="0"/>
              <a:t>200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43C78B6-D4D5-DC44-B7E4-3E542DF03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340" y="2052638"/>
            <a:ext cx="485509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EF5429-2238-B144-A860-D338AC0E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99085-0DDD-2047-A302-36A22074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08041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740CF0-4370-8742-8EB9-8CAC1432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</a:t>
            </a:r>
            <a:r>
              <a:rPr kumimoji="1" lang="zh-CN" altLang="en-US" dirty="0"/>
              <a:t>被</a:t>
            </a:r>
            <a:r>
              <a:rPr kumimoji="1" lang="en-US" altLang="zh-CN" dirty="0"/>
              <a:t>Gitlab</a:t>
            </a:r>
            <a:r>
              <a:rPr kumimoji="1" lang="zh-CN" altLang="en-US" dirty="0"/>
              <a:t>驅動紀錄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D5B9F82-AF86-3F4B-ACC5-B1306091A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69180"/>
            <a:ext cx="8947150" cy="2762677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54B121-82F1-8145-931F-5BB45D63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84B5FD-A82B-7844-9DDA-4F43BD67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13488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CA16C-9D57-F343-B0B5-E93B8A68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59A96B-6A4A-754E-B593-1D7F2CAFC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開源的</a:t>
            </a:r>
            <a:r>
              <a:rPr kumimoji="1" lang="zh-CN" altLang="en-US" dirty="0"/>
              <a:t>程式碼品質管理系統</a:t>
            </a:r>
            <a:endParaRPr kumimoji="1" lang="en-US" altLang="zh-CN" dirty="0"/>
          </a:p>
          <a:p>
            <a:r>
              <a:rPr kumimoji="1" lang="en-US" altLang="zh-TW" dirty="0"/>
              <a:t>SonarQube Server</a:t>
            </a:r>
          </a:p>
          <a:p>
            <a:pPr lvl="1"/>
            <a:r>
              <a:rPr kumimoji="1" lang="zh-CN" altLang="en-US" dirty="0"/>
              <a:t>收集數據及呈現</a:t>
            </a:r>
            <a:endParaRPr kumimoji="1" lang="en-US" altLang="zh-CN" dirty="0"/>
          </a:p>
          <a:p>
            <a:r>
              <a:rPr kumimoji="1" lang="en-US" altLang="zh-TW" dirty="0"/>
              <a:t>SonarQube Runner</a:t>
            </a:r>
          </a:p>
          <a:p>
            <a:pPr lvl="1"/>
            <a:r>
              <a:rPr kumimoji="1" lang="en-US" altLang="zh-CN" dirty="0"/>
              <a:t>Agent</a:t>
            </a:r>
          </a:p>
          <a:p>
            <a:pPr lvl="1"/>
            <a:r>
              <a:rPr kumimoji="1" lang="zh-CN" altLang="en-US" dirty="0"/>
              <a:t>檢驗程式碼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B0C133-AAC5-854E-842B-8F33AAAB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F7DAA6-2402-4544-BA7B-583735C9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25373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BCBED-7481-014F-8DBA-53BD89F9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CN" altLang="en-US" dirty="0"/>
              <a:t>驅動</a:t>
            </a:r>
            <a:r>
              <a:rPr kumimoji="1" lang="en-US" altLang="zh-CN" dirty="0"/>
              <a:t> SonarQube</a:t>
            </a:r>
            <a:endParaRPr kumimoji="1" lang="zh-TW" altLang="en-US" dirty="0"/>
          </a:p>
        </p:txBody>
      </p:sp>
      <p:pic>
        <p:nvPicPr>
          <p:cNvPr id="7" name="內容版面配置區 6" descr="一張含有 畫畫 的圖片&#10;&#10;自動產生的描述">
            <a:extLst>
              <a:ext uri="{FF2B5EF4-FFF2-40B4-BE49-F238E27FC236}">
                <a16:creationId xmlns:a16="http://schemas.microsoft.com/office/drawing/2014/main" id="{253E4288-4932-9744-B19E-BAB4589E2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60475"/>
            <a:ext cx="8947150" cy="298008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F4CF9C-C31D-F540-AB5F-BEAA66A9A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5682CD-71A6-AC42-B8AC-A2C7C5C8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65608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6C2B5-0694-DB47-9785-345CB1E9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SonarQube Server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57D7C-9B32-4B45-AA04-BBD5419BC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-p 9000:9000 </a:t>
            </a:r>
            <a:r>
              <a:rPr kumimoji="1" lang="en-US" altLang="zh-TW" dirty="0"/>
              <a:t>--restart always</a:t>
            </a:r>
            <a:r>
              <a:rPr lang="en-US" altLang="zh-TW" dirty="0"/>
              <a:t> --name </a:t>
            </a:r>
            <a:r>
              <a:rPr lang="en-US" altLang="zh-TW" dirty="0" err="1"/>
              <a:t>sonarqube</a:t>
            </a:r>
            <a:r>
              <a:rPr lang="en-US" altLang="zh-TW" dirty="0"/>
              <a:t> </a:t>
            </a:r>
            <a:r>
              <a:rPr lang="en-US" altLang="zh-TW" dirty="0" err="1"/>
              <a:t>sonarqube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F1AF51-78AF-1C4A-912E-A55B8CADF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B24B26-25D8-084C-A905-A7CB6C02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B589A2-8DDD-E347-B79E-970F53EF5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849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ED5C96-6E6F-6641-ACC7-9CE57347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927A7B-7809-0E4E-97AB-F7D8ED84B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3CDB76-0D78-C640-BDB7-C6E23AB4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317862B7-1971-3248-846C-5D55AA0A1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552" y="2052638"/>
            <a:ext cx="604467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766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A44BC-411F-D440-B4DD-803F90BA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 login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519AF-857B-2D4E-B4CF-E9A3DD6DB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預設帳號</a:t>
            </a:r>
            <a:r>
              <a:rPr kumimoji="1" lang="en-US" altLang="zh-TW" dirty="0"/>
              <a:t>:admin</a:t>
            </a:r>
            <a:r>
              <a:rPr kumimoji="1" lang="zh-TW" altLang="en-US" dirty="0"/>
              <a:t>、預設密碼</a:t>
            </a:r>
            <a:r>
              <a:rPr kumimoji="1" lang="en-US" altLang="zh-TW" dirty="0"/>
              <a:t>:admin</a:t>
            </a:r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587383-D978-8646-BC13-E581CDA8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7A0EF1-4107-3E40-964A-251EEA97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A9837D-3743-B049-BD5E-346D97B4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1" y="2858343"/>
            <a:ext cx="4020843" cy="38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084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3AC74-2AE0-0F40-B43C-0694B88B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 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6435D17-F427-954E-BAAB-6ED777CAA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686FD8-9B69-CE40-9B5C-23449FF3D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9731E1-B306-8F47-93B2-5E82550A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11320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AFB201-16EC-1649-8509-C1937103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runner </a:t>
            </a:r>
            <a:r>
              <a:rPr kumimoji="1" lang="zh-CN" altLang="en-US" dirty="0"/>
              <a:t>設定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815B39-C713-4D4D-9FA1-842B52B2E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開啟</a:t>
            </a:r>
            <a:r>
              <a:rPr kumimoji="1" lang="en-US" altLang="zh-CN" dirty="0" err="1"/>
              <a:t>Jenkinks</a:t>
            </a:r>
            <a:r>
              <a:rPr kumimoji="1" lang="en-US" altLang="zh-CN" dirty="0"/>
              <a:t> </a:t>
            </a:r>
            <a:r>
              <a:rPr kumimoji="1" lang="zh-CN" altLang="en-US" dirty="0"/>
              <a:t>專案，設定建置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1702E3-68B5-BE4D-A5EC-2E397B753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DEB7DF-379F-1346-9750-E544EC7D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1A63E96-FEC2-704F-B161-F7557EACC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9873"/>
            <a:ext cx="12192000" cy="28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950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7EF48-37F9-5A4B-90FE-38992B57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設定建立</a:t>
            </a:r>
            <a:r>
              <a:rPr kumimoji="1" lang="en-US" altLang="zh-CN" dirty="0"/>
              <a:t>SonarQube runner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956570-6BF7-7548-9F4A-86E8C19CF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echo "</a:t>
            </a:r>
            <a:r>
              <a:rPr kumimoji="1" lang="en-US" altLang="zh-TW" dirty="0" err="1"/>
              <a:t>sonar.projectKey</a:t>
            </a:r>
            <a:r>
              <a:rPr kumimoji="1" lang="en-US" altLang="zh-TW" dirty="0"/>
              <a:t>=$JOB_NAME" &gt;&gt; sonar-</a:t>
            </a:r>
            <a:r>
              <a:rPr kumimoji="1" lang="en-US" altLang="zh-TW" dirty="0" err="1"/>
              <a:t>project.properties</a:t>
            </a:r>
            <a:endParaRPr kumimoji="1" lang="en-US" altLang="zh-TW" dirty="0"/>
          </a:p>
          <a:p>
            <a:r>
              <a:rPr kumimoji="1" lang="en-US" altLang="zh-TW" dirty="0"/>
              <a:t>docker run -e SONAR_HOST_URL=http://{</a:t>
            </a:r>
            <a:r>
              <a:rPr kumimoji="1" lang="zh-CN" altLang="en-US" dirty="0"/>
              <a:t>內網</a:t>
            </a:r>
            <a:r>
              <a:rPr kumimoji="1" lang="en-US" altLang="zh-CN" dirty="0"/>
              <a:t>IP</a:t>
            </a:r>
            <a:r>
              <a:rPr kumimoji="1" lang="en-US" altLang="zh-TW" dirty="0"/>
              <a:t>}:9000 --rm --user="$(id -u):$(id -g)"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-v "/home/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-data/workspace/$JOB_NAME:/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" </a:t>
            </a:r>
            <a:r>
              <a:rPr kumimoji="1" lang="en-US" altLang="zh-TW" dirty="0" err="1"/>
              <a:t>sonarsource</a:t>
            </a:r>
            <a:r>
              <a:rPr kumimoji="1" lang="en-US" altLang="zh-TW" dirty="0"/>
              <a:t>/sonar-scanner-cli:4.2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29ED7E-2874-8D4D-B1BA-E0F3993A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C3AD1D-2BA8-D448-AFB9-D035DA0A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1880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5: </a:t>
            </a:r>
            <a:r>
              <a:rPr lang="zh-TW" altLang="en-US" b="1" dirty="0"/>
              <a:t>有期限的</a:t>
            </a:r>
            <a:r>
              <a:rPr lang="en-US" altLang="zh-TW" b="1" dirty="0"/>
              <a:t>DevOps</a:t>
            </a:r>
            <a:r>
              <a:rPr lang="zh-TW" altLang="en-US" b="1" dirty="0"/>
              <a:t>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9289" y="5657671"/>
            <a:ext cx="10236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在已獨立的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團隊間，組建有時效性的</a:t>
            </a:r>
            <a:r>
              <a:rPr lang="en-US" altLang="zh-TW" dirty="0"/>
              <a:t>DevOps</a:t>
            </a:r>
            <a:r>
              <a:rPr lang="zh-TW" altLang="en-US" dirty="0"/>
              <a:t>團隊，導入</a:t>
            </a:r>
            <a:r>
              <a:rPr lang="en-US" altLang="zh-TW" dirty="0"/>
              <a:t>DevOps</a:t>
            </a:r>
            <a:r>
              <a:rPr lang="zh-TW" altLang="en-US" dirty="0"/>
              <a:t>文化到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團隊，並讓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做更緊密的合作，期許目標達到模式</a:t>
            </a:r>
            <a:r>
              <a:rPr lang="en-US" altLang="zh-TW" dirty="0"/>
              <a:t>1 or </a:t>
            </a:r>
            <a:r>
              <a:rPr lang="zh-TW" altLang="en-US" dirty="0"/>
              <a:t>模式</a:t>
            </a:r>
            <a:r>
              <a:rPr lang="en-US" altLang="zh-TW" dirty="0"/>
              <a:t>2</a:t>
            </a:r>
            <a:r>
              <a:rPr lang="zh-TW" altLang="en-US" dirty="0"/>
              <a:t>。</a:t>
            </a:r>
            <a:r>
              <a:rPr lang="en-US" altLang="zh-TW" dirty="0"/>
              <a:t>DevOps</a:t>
            </a:r>
            <a:r>
              <a:rPr lang="zh-TW" altLang="en-US" dirty="0"/>
              <a:t>團隊協助導入</a:t>
            </a:r>
            <a:r>
              <a:rPr lang="en-US" altLang="zh-TW" dirty="0"/>
              <a:t>Ops</a:t>
            </a:r>
            <a:r>
              <a:rPr lang="zh-TW" altLang="en-US" dirty="0"/>
              <a:t>團隊</a:t>
            </a:r>
            <a:r>
              <a:rPr lang="en-US" altLang="zh-TW" dirty="0"/>
              <a:t>DevOps</a:t>
            </a:r>
            <a:r>
              <a:rPr lang="zh-TW" altLang="en-US" dirty="0"/>
              <a:t>文化</a:t>
            </a:r>
            <a:r>
              <a:rPr lang="en-US" altLang="zh-TW" dirty="0"/>
              <a:t>(stand up meeting</a:t>
            </a:r>
            <a:r>
              <a:rPr lang="zh-TW" altLang="en-US" dirty="0"/>
              <a:t>、</a:t>
            </a:r>
            <a:r>
              <a:rPr lang="en-US" altLang="zh-TW" dirty="0"/>
              <a:t>agile</a:t>
            </a:r>
            <a:r>
              <a:rPr lang="zh-TW" altLang="en-US" dirty="0"/>
              <a:t>、自動化維運處理等工作。</a:t>
            </a:r>
          </a:p>
          <a:p>
            <a:r>
              <a:rPr lang="zh-TW" altLang="en-US" dirty="0"/>
              <a:t>要團隊多數人都願意導入</a:t>
            </a:r>
            <a:r>
              <a:rPr lang="en-US" altLang="zh-TW" dirty="0"/>
              <a:t>DevOps</a:t>
            </a:r>
            <a:r>
              <a:rPr lang="zh-TW" altLang="en-US" dirty="0"/>
              <a:t>文化，才有機會達成模式</a:t>
            </a:r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9AD26B6-D5F5-0649-AAAD-7030A6340D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661" y="1331119"/>
            <a:ext cx="7256955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871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B62BD-E703-4147-AD3E-9C96F855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 </a:t>
            </a:r>
            <a:r>
              <a:rPr kumimoji="1" lang="zh-CN" altLang="en-US" dirty="0"/>
              <a:t>報告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9E8702D-931E-FE48-8ACB-E77176D76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44646"/>
            <a:ext cx="8947150" cy="361174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BCB8E6-D297-E245-BB08-C7720F86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515B10-AB36-F749-B053-341C32D3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14647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E9FF-ED05-5440-9AED-861EA6F0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 </a:t>
            </a:r>
            <a:r>
              <a:rPr kumimoji="1" lang="zh-CN" altLang="en-US" dirty="0"/>
              <a:t>報告檢視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7C608D3-3A4D-5B4C-A619-7F49EDDFA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620" y="2052638"/>
            <a:ext cx="584453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DA9269-118B-CD42-9D48-5BDBE46C8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2DDCDC-B36B-1143-8A55-EA5FA12E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84902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FF4F76-1B15-DB43-9C3B-E58C60AAE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Docker 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D83697-6EF1-6245-8301-BE6265CE5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打包</a:t>
            </a:r>
            <a:r>
              <a:rPr kumimoji="1" lang="en-US" altLang="zh-TW" dirty="0"/>
              <a:t>flask-</a:t>
            </a:r>
            <a:r>
              <a:rPr kumimoji="1" lang="en-US" altLang="zh-TW" dirty="0" err="1"/>
              <a:t>api</a:t>
            </a:r>
            <a:endParaRPr kumimoji="1" lang="en-US" altLang="zh-TW" dirty="0"/>
          </a:p>
          <a:p>
            <a:r>
              <a:rPr kumimoji="1" lang="en-US" altLang="zh-TW" dirty="0"/>
              <a:t>docker 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flask-api:jenkins-package</a:t>
            </a:r>
            <a:endParaRPr kumimoji="1" lang="en-US" altLang="zh-TW" dirty="0"/>
          </a:p>
          <a:p>
            <a:r>
              <a:rPr kumimoji="1" lang="en-US" altLang="zh-TW" dirty="0"/>
              <a:t>docker image ls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4580D0-D94F-4649-9126-6231E3914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356AE7-83C3-1F49-915F-A322F41E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6304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C552B1-837B-D64D-B699-65644A4B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Docker image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5FB2F3E-07A7-3C48-806A-C40896C1E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43233"/>
            <a:ext cx="8947150" cy="161457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F9315-9C14-5444-B248-CA193B63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7160967-BCA7-1649-B22F-539F409C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42723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22A923-9F44-0245-941B-AF169D01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上傳</a:t>
            </a:r>
            <a:r>
              <a:rPr kumimoji="1" lang="en-US" altLang="zh-CN" dirty="0"/>
              <a:t>docker image </a:t>
            </a:r>
            <a:r>
              <a:rPr kumimoji="1" lang="zh-CN" altLang="en-US" dirty="0"/>
              <a:t>到</a:t>
            </a:r>
            <a:r>
              <a:rPr kumimoji="1" lang="en-US" altLang="zh-CN" dirty="0"/>
              <a:t>docker hub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4B6F4C-0CF9-4140-9910-6B7D15A45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上傳</a:t>
            </a:r>
            <a:r>
              <a:rPr kumimoji="1" lang="en-US" altLang="zh-TW" dirty="0"/>
              <a:t>image </a:t>
            </a:r>
            <a:r>
              <a:rPr kumimoji="1" lang="zh-TW" altLang="en-US" dirty="0"/>
              <a:t>到</a:t>
            </a:r>
            <a:r>
              <a:rPr kumimoji="1" lang="en-US" altLang="zh-TW" dirty="0"/>
              <a:t>docker hub</a:t>
            </a:r>
          </a:p>
          <a:p>
            <a:r>
              <a:rPr kumimoji="1" lang="en-US" altLang="zh-TW" dirty="0"/>
              <a:t>docker login -u "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" -p "0918101553"</a:t>
            </a:r>
          </a:p>
          <a:p>
            <a:r>
              <a:rPr kumimoji="1" lang="en-US" altLang="zh-TW" dirty="0"/>
              <a:t>docker push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flask-api:jenkins-package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0141BA-7E27-D14D-8C5D-B82682630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7D713B-114B-D947-A67B-DAAE3575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1625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446EBA-E5F3-B346-8BAA-CB48CEF4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上傳</a:t>
            </a:r>
            <a:r>
              <a:rPr kumimoji="1" lang="en-US" altLang="zh-CN" dirty="0"/>
              <a:t>docker image </a:t>
            </a:r>
            <a:r>
              <a:rPr kumimoji="1" lang="zh-CN" altLang="en-US" dirty="0"/>
              <a:t>到</a:t>
            </a:r>
            <a:r>
              <a:rPr kumimoji="1" lang="en-US" altLang="zh-CN" dirty="0"/>
              <a:t>docker hub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9AE3366-F30F-C542-BFC1-97A5BCF70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31638"/>
            <a:ext cx="8947150" cy="163776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7E4DBE-4039-8143-8AAE-C8B0A272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B7E48C-5A16-BF4B-A917-8B51903E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99878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95FD4A-7928-744C-8F84-E83EF9D8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docker hub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image</a:t>
            </a:r>
            <a:r>
              <a:rPr kumimoji="1" lang="zh-TW" altLang="en-US" dirty="0"/>
              <a:t> 是否有上傳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273314A-8AA7-7143-84B8-45D08B666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1473" y="2052638"/>
            <a:ext cx="381082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51904C-96AD-6847-949E-6B33EE5E5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DBB69F-216D-4640-9431-E3A4079B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74028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B18D77-FF78-3042-991C-0B2D6C08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container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3FAF02-8214-1942-8C59-0C01F5282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部署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flask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 stop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|| true &amp;&amp; docker rm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|| true</a:t>
            </a: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 run 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itd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-p 10009:10009 --name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demoyuw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flask-api:jenkins-package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44BB3F-4A2D-2C4C-862F-FF4481CD1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6B8904-1252-644E-8230-67E58CD78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3867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F384F-850F-BF4C-90FC-DEEDAC66B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container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988BBF-B0EF-134A-83E2-4BA633FF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C610FE-F609-D141-B80A-FDB7D786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89227ED-E265-5548-B4E3-C8EFC7504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43546"/>
            <a:ext cx="8947150" cy="16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646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732615-BB64-954E-AA37-9B6A8473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VM1</a:t>
            </a:r>
            <a:r>
              <a:rPr kumimoji="1" lang="zh-CN" altLang="en-US" dirty="0"/>
              <a:t>上就多部署</a:t>
            </a:r>
            <a:r>
              <a:rPr kumimoji="1" lang="en-US" altLang="zh-CN" dirty="0"/>
              <a:t>python-flask </a:t>
            </a:r>
            <a:r>
              <a:rPr kumimoji="1" lang="en-US" altLang="zh-CN" dirty="0" err="1"/>
              <a:t>api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21103B8-710F-6144-B1D7-4E1EDD245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00092"/>
            <a:ext cx="8947150" cy="17008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AA335E-0D8A-1042-9380-20DCE62A0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CFF3B3-D23C-B34E-9325-6FA81961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901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6: DevOps</a:t>
            </a:r>
            <a:r>
              <a:rPr lang="zh-TW" altLang="en-US" b="1" dirty="0"/>
              <a:t>倡導團隊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E27ED1F-DD49-0440-A675-C1E169A3BA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3" y="1331119"/>
            <a:ext cx="727192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當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間有巨大隔閡時，建立長久型的</a:t>
            </a:r>
            <a:r>
              <a:rPr lang="en-US" altLang="zh-TW" dirty="0"/>
              <a:t>DevOps</a:t>
            </a:r>
            <a:r>
              <a:rPr lang="zh-TW" altLang="en-US" dirty="0"/>
              <a:t>團隊，來推廣</a:t>
            </a:r>
            <a:r>
              <a:rPr lang="en-US" altLang="zh-TW" dirty="0"/>
              <a:t>DevOps</a:t>
            </a:r>
            <a:r>
              <a:rPr lang="zh-TW" altLang="en-US" dirty="0"/>
              <a:t>文化。</a:t>
            </a:r>
          </a:p>
        </p:txBody>
      </p:sp>
    </p:spTree>
    <p:extLst>
      <p:ext uri="{BB962C8B-B14F-4D97-AF65-F5344CB8AC3E}">
        <p14:creationId xmlns:p14="http://schemas.microsoft.com/office/powerpoint/2010/main" val="42701141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9C16A-F5FD-FD4B-A106-D36F80D2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檢查</a:t>
            </a:r>
            <a:r>
              <a:rPr kumimoji="1" lang="en-US" altLang="zh-CN" dirty="0"/>
              <a:t> {VM1</a:t>
            </a:r>
            <a:r>
              <a:rPr kumimoji="1" lang="zh-TW" altLang="en-US" dirty="0"/>
              <a:t> 外網</a:t>
            </a:r>
            <a:r>
              <a:rPr kumimoji="1" lang="en-US" altLang="zh-TW" dirty="0"/>
              <a:t>IP</a:t>
            </a:r>
            <a:r>
              <a:rPr kumimoji="1" lang="en-US" altLang="zh-CN" dirty="0"/>
              <a:t>}:10009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8175B1C-AD51-C348-BFDE-A2167CC9C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938" y="2518569"/>
            <a:ext cx="7581900" cy="32639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DC4DF8-1E79-1A44-8316-8E0E3F5E8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8D6314C-5F36-CC41-9484-F37F82F1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18778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1E49F0-7BEE-154B-A2D0-FFAB27D8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執行單元測試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CFEFEE-6A04-0043-A78B-E636BB621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執行 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單元測試</a:t>
            </a:r>
          </a:p>
          <a:p>
            <a:r>
              <a:rPr kumimoji="1" lang="en-US" altLang="zh-TW" dirty="0"/>
              <a:t>docker exec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flask-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python </a:t>
            </a:r>
            <a:r>
              <a:rPr kumimoji="1" lang="en-US" altLang="zh-TW" dirty="0" err="1"/>
              <a:t>test.py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A21710-31D7-E549-8638-2E0B80C3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C92F5B-1509-2E4E-827A-5891EDCE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29891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E7C315-28F3-2B43-85DE-59431918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執行單元測試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C5B0860-73BE-454C-A7D5-2844E5CF6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232863"/>
            <a:ext cx="8947150" cy="183531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D1E185-427E-5E4B-8DBD-6AF7628F7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2D6807-546C-DF48-BC3B-01A7EE66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79522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09EC7B-C01E-7F40-A798-69DE673A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單元測試結果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39BBAAD-7F7C-F94E-807C-B07EA4F14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988" y="3140869"/>
            <a:ext cx="8559800" cy="2019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53CD24-B841-3B42-AB8D-E01ACA25D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1870AD-CF30-E249-93FE-F4B6AE04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668925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517615-0C58-E14E-8685-16A8AB78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關閉</a:t>
            </a:r>
            <a:r>
              <a:rPr kumimoji="1" lang="en-US" altLang="zh-CN" dirty="0"/>
              <a:t>Jenkins</a:t>
            </a:r>
            <a:r>
              <a:rPr kumimoji="1" lang="zh-CN" altLang="en-US" dirty="0"/>
              <a:t>與</a:t>
            </a:r>
            <a:r>
              <a:rPr kumimoji="1" lang="en-US" altLang="zh-CN" dirty="0"/>
              <a:t>flask </a:t>
            </a:r>
            <a:r>
              <a:rPr kumimoji="1" lang="en-US" altLang="zh-CN" dirty="0" err="1"/>
              <a:t>api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7CB28E-0A28-734C-87E9-A7862E105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stop Jenkins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stop flask-</a:t>
            </a:r>
            <a:r>
              <a:rPr kumimoji="1" lang="en-US" altLang="zh-TW" dirty="0" err="1"/>
              <a:t>api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98650C-B00E-CD47-8674-EC6D07CD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DC2EF1-92DB-D843-B5F5-21BB6547A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7A3446-81ED-4249-800A-BF8638C9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12" y="2705292"/>
            <a:ext cx="11277600" cy="685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D41AE6D-F557-5746-9BEC-69BF797B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2" y="4928936"/>
            <a:ext cx="11633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178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7: Google SRE </a:t>
            </a:r>
            <a:r>
              <a:rPr lang="zh-TW" altLang="en-US" b="1" dirty="0"/>
              <a:t>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DevOps</a:t>
            </a:r>
            <a:r>
              <a:rPr lang="zh-TW" altLang="en-US" dirty="0"/>
              <a:t>最大反對聲量往往來至於</a:t>
            </a:r>
            <a:r>
              <a:rPr lang="en-US" altLang="zh-TW" dirty="0"/>
              <a:t>Dev</a:t>
            </a:r>
            <a:r>
              <a:rPr lang="zh-TW" altLang="en-US" dirty="0"/>
              <a:t>團隊不想碰觸</a:t>
            </a:r>
            <a:r>
              <a:rPr lang="en-US" altLang="zh-TW" dirty="0"/>
              <a:t>Ops</a:t>
            </a:r>
            <a:r>
              <a:rPr lang="zh-TW" altLang="en-US" dirty="0"/>
              <a:t>的事物。而</a:t>
            </a:r>
            <a:r>
              <a:rPr lang="en-US" altLang="zh-TW" dirty="0"/>
              <a:t>Google</a:t>
            </a:r>
            <a:r>
              <a:rPr lang="zh-TW" altLang="en-US" dirty="0"/>
              <a:t>即組建在</a:t>
            </a:r>
            <a:r>
              <a:rPr lang="en-US" altLang="zh-TW" dirty="0"/>
              <a:t>SRE(Site </a:t>
            </a:r>
            <a:r>
              <a:rPr lang="en-US" altLang="zh-TW" dirty="0" err="1"/>
              <a:t>Realible</a:t>
            </a:r>
            <a:r>
              <a:rPr lang="en-US" altLang="zh-TW" dirty="0"/>
              <a:t> Engine) </a:t>
            </a:r>
            <a:r>
              <a:rPr lang="zh-TW" altLang="en-US" dirty="0"/>
              <a:t>團隊，</a:t>
            </a:r>
            <a:r>
              <a:rPr lang="en-US" altLang="zh-TW" dirty="0"/>
              <a:t>SRE</a:t>
            </a:r>
            <a:r>
              <a:rPr lang="zh-TW" altLang="en-US" dirty="0"/>
              <a:t>團隊即有一個目標，確保所部署的軟體的可靠，</a:t>
            </a:r>
            <a:r>
              <a:rPr lang="en-US" altLang="zh-TW" dirty="0"/>
              <a:t>Dev</a:t>
            </a:r>
            <a:r>
              <a:rPr lang="zh-TW" altLang="en-US" dirty="0"/>
              <a:t>團隊可專心開發，但在進行軟體交付時，</a:t>
            </a:r>
            <a:r>
              <a:rPr lang="en-US" altLang="zh-TW" dirty="0"/>
              <a:t>SRE</a:t>
            </a:r>
            <a:r>
              <a:rPr lang="zh-TW" altLang="en-US" dirty="0"/>
              <a:t>團隊有權力拒絕未經合格測試的軟體，</a:t>
            </a:r>
            <a:r>
              <a:rPr lang="en-US" altLang="zh-TW" dirty="0"/>
              <a:t>Dev</a:t>
            </a:r>
            <a:r>
              <a:rPr lang="zh-TW" altLang="en-US" dirty="0"/>
              <a:t>需向</a:t>
            </a:r>
            <a:r>
              <a:rPr lang="en-US" altLang="zh-TW" dirty="0"/>
              <a:t>SRE</a:t>
            </a:r>
            <a:r>
              <a:rPr lang="zh-TW" altLang="en-US" dirty="0"/>
              <a:t>團隊證明所開發的軟體可靠。所以當交付出的軟體都是經由</a:t>
            </a:r>
            <a:r>
              <a:rPr lang="en-US" altLang="zh-TW" dirty="0"/>
              <a:t>SRE</a:t>
            </a:r>
            <a:r>
              <a:rPr lang="zh-TW" altLang="en-US" dirty="0"/>
              <a:t>認可，有能力維護的。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96D73F0-60AE-D543-955E-83EC69E55B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478" y="1152983"/>
            <a:ext cx="7277700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2152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75690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8: Container</a:t>
            </a:r>
            <a:r>
              <a:rPr lang="zh-TW" altLang="en-US" b="1" dirty="0"/>
              <a:t>驅動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將所有</a:t>
            </a:r>
            <a:r>
              <a:rPr lang="en-US" altLang="zh-TW" dirty="0"/>
              <a:t>Dev</a:t>
            </a:r>
            <a:r>
              <a:rPr lang="zh-TW" altLang="en-US" dirty="0"/>
              <a:t>應用封裝到</a:t>
            </a:r>
            <a:r>
              <a:rPr lang="en-US" altLang="zh-TW" dirty="0"/>
              <a:t>container</a:t>
            </a:r>
            <a:r>
              <a:rPr lang="zh-TW" altLang="en-US" dirty="0"/>
              <a:t>中，</a:t>
            </a:r>
            <a:r>
              <a:rPr lang="en-US" altLang="zh-TW" dirty="0"/>
              <a:t>container</a:t>
            </a:r>
            <a:r>
              <a:rPr lang="zh-TW" altLang="en-US" dirty="0"/>
              <a:t>當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的邊界，降低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的耦合。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456EDDD-DBD1-DF44-8464-62D9D78F0D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235" y="1331119"/>
            <a:ext cx="720506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2825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74F5047-6FCC-1747-B3CF-1AE6DF580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137350"/>
            <a:ext cx="8947150" cy="202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AA35760-4BD5-5F4C-A42D-88FD000EA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004" y="2052638"/>
            <a:ext cx="676576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18890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58C45E-4941-6044-ACD9-6E40EE05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URL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F726A45-BA61-F64D-ADDE-CFAB737CD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800" y="2052638"/>
            <a:ext cx="71661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F14D24-9B4A-5D48-AFDD-4AB64E8D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B3668B-3160-EA40-9E6C-A0A401C1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293548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UI</a:t>
            </a:r>
            <a:r>
              <a:rPr kumimoji="1" lang="zh-TW" altLang="en-US" dirty="0"/>
              <a:t>，點選</a:t>
            </a:r>
            <a:r>
              <a:rPr kumimoji="1" lang="en-US" altLang="zh-TW" dirty="0"/>
              <a:t>Add Cluster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40C9BD9-E548-0F45-8506-5480D9DD4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481" y="2052638"/>
            <a:ext cx="730281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853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7F69CC8-57D5-A24D-83B5-DF3FE04E4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93" y="2052638"/>
            <a:ext cx="746258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564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A410C75-D4FF-5744-92B0-F528E3AE8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428" y="2052638"/>
            <a:ext cx="660091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089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358EB04-35B0-B24F-8805-BD5B4CC90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157" y="2052638"/>
            <a:ext cx="703546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77998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1E0F93-5FD0-264B-8980-511E0B6CA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445" y="2052638"/>
            <a:ext cx="744888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002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B33E818-24FE-914F-B0AF-0AEAE9DD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80904"/>
            <a:ext cx="8947150" cy="21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1465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部署完成，點選右上角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file.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9C4FDA9-A91D-7846-A25A-AB67607B5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168" y="2052638"/>
            <a:ext cx="860743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16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015C2D5-68C1-1641-8E17-2BA325F2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DevOps </a:t>
            </a:r>
            <a:r>
              <a:rPr lang="zh-CN" altLang="en-US" dirty="0"/>
              <a:t>錯誤使用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65904A24-1082-8A42-9411-D3203B150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6A8F80-B436-3C46-B76B-597A6E77D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EEE445-E4B6-8047-8157-D5F7B531F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52850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6EC8421-3866-B94C-B4FD-9146A8B84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687" y="2052638"/>
            <a:ext cx="646040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651487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7926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374492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103657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69188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A: </a:t>
            </a:r>
            <a:r>
              <a:rPr lang="zh-TW" altLang="en-US" b="1" dirty="0"/>
              <a:t>獨立的</a:t>
            </a:r>
            <a:r>
              <a:rPr lang="en-US" altLang="zh-TW" b="1" dirty="0"/>
              <a:t>Dev </a:t>
            </a:r>
            <a:r>
              <a:rPr lang="zh-TW" altLang="en-US" b="1" dirty="0"/>
              <a:t>與</a:t>
            </a:r>
            <a:r>
              <a:rPr lang="en-US" altLang="zh-TW" b="1" dirty="0"/>
              <a:t>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完全獨立，</a:t>
            </a:r>
            <a:r>
              <a:rPr lang="en-US" altLang="zh-TW" dirty="0"/>
              <a:t>Dev </a:t>
            </a:r>
            <a:r>
              <a:rPr lang="zh-TW" altLang="en-US" dirty="0"/>
              <a:t>獨立進行軟體開發，</a:t>
            </a:r>
            <a:r>
              <a:rPr lang="en-US" altLang="zh-TW" dirty="0"/>
              <a:t>Ops</a:t>
            </a:r>
            <a:r>
              <a:rPr lang="zh-TW" altLang="en-US" dirty="0"/>
              <a:t>沒有在軟體開發時提供維運意見，造成</a:t>
            </a:r>
            <a:r>
              <a:rPr lang="en-US" altLang="zh-TW" dirty="0"/>
              <a:t>Dev</a:t>
            </a:r>
            <a:r>
              <a:rPr lang="zh-TW" altLang="en-US" dirty="0"/>
              <a:t>人員在開發時沒有考慮</a:t>
            </a:r>
            <a:r>
              <a:rPr lang="en-US" altLang="zh-TW" dirty="0"/>
              <a:t>Ops</a:t>
            </a:r>
            <a:r>
              <a:rPr lang="zh-TW" altLang="en-US" dirty="0"/>
              <a:t>的複雜度與維護成本，造成軟體交付後，</a:t>
            </a:r>
            <a:r>
              <a:rPr lang="en-US" altLang="zh-TW" dirty="0"/>
              <a:t>Ops</a:t>
            </a:r>
            <a:r>
              <a:rPr lang="zh-TW" altLang="en-US" dirty="0"/>
              <a:t>難以維護，維護成本高，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兩團隊也越趨對立。</a:t>
            </a:r>
          </a:p>
        </p:txBody>
      </p:sp>
      <p:pic>
        <p:nvPicPr>
          <p:cNvPr id="13313" name="Picture 1">
            <a:extLst>
              <a:ext uri="{FF2B5EF4-FFF2-40B4-BE49-F238E27FC236}">
                <a16:creationId xmlns:a16="http://schemas.microsoft.com/office/drawing/2014/main" id="{26B89A0B-7200-9243-9152-59E67E7583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320" y="1152983"/>
            <a:ext cx="556966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74261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B:</a:t>
            </a:r>
            <a:r>
              <a:rPr lang="zh-TW" altLang="en-US" b="1" dirty="0"/>
              <a:t>獨立的</a:t>
            </a:r>
            <a:r>
              <a:rPr lang="en-US" altLang="zh-TW" b="1" dirty="0"/>
              <a:t>Dev, Ops and DevOps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最常見到因政策產生的一個新的</a:t>
            </a:r>
            <a:r>
              <a:rPr lang="en-US" altLang="zh-TW" dirty="0"/>
              <a:t>DevOps team</a:t>
            </a:r>
            <a:r>
              <a:rPr lang="zh-TW" altLang="en-US" dirty="0"/>
              <a:t>，與</a:t>
            </a:r>
            <a:r>
              <a:rPr lang="en-US" altLang="zh-TW" dirty="0"/>
              <a:t>Dev and Ops</a:t>
            </a:r>
            <a:r>
              <a:rPr lang="zh-TW" altLang="en-US" dirty="0"/>
              <a:t>完全各自獨立，造成</a:t>
            </a:r>
            <a:r>
              <a:rPr lang="en-US" altLang="zh-TW" dirty="0"/>
              <a:t>DevOps</a:t>
            </a:r>
            <a:r>
              <a:rPr lang="zh-TW" altLang="en-US" dirty="0"/>
              <a:t>沒有辦法在軟體開發上與</a:t>
            </a:r>
            <a:r>
              <a:rPr lang="en-US" altLang="zh-TW" dirty="0"/>
              <a:t>Dev or Ops</a:t>
            </a:r>
            <a:r>
              <a:rPr lang="zh-TW" altLang="en-US" dirty="0"/>
              <a:t>進行討論，最可能結果就是回到反類型</a:t>
            </a:r>
            <a:r>
              <a:rPr lang="en-US" altLang="zh-TW" dirty="0"/>
              <a:t>A</a:t>
            </a:r>
            <a:r>
              <a:rPr lang="zh-TW" altLang="en-US" dirty="0"/>
              <a:t>，</a:t>
            </a:r>
            <a:r>
              <a:rPr lang="en-US" altLang="zh-TW" dirty="0"/>
              <a:t>Dev</a:t>
            </a:r>
            <a:r>
              <a:rPr lang="zh-TW" altLang="en-US" dirty="0"/>
              <a:t>繼續獨立開發，交付出高維護成本的軟體。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9439381-56B9-004B-A20C-F228D7C645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43" y="1262663"/>
            <a:ext cx="566722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43466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1" y="3633421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C: Dev</a:t>
            </a:r>
            <a:r>
              <a:rPr lang="zh-TW" altLang="en-US" b="1" dirty="0"/>
              <a:t>不需要</a:t>
            </a:r>
            <a:r>
              <a:rPr lang="en-US" altLang="zh-TW" b="1" dirty="0"/>
              <a:t>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 </a:t>
            </a:r>
            <a:r>
              <a:rPr lang="zh-TW" altLang="en-US" dirty="0"/>
              <a:t>團隊認為</a:t>
            </a:r>
            <a:r>
              <a:rPr lang="en-US" altLang="zh-TW" dirty="0"/>
              <a:t>Ops</a:t>
            </a:r>
            <a:r>
              <a:rPr lang="zh-TW" altLang="en-US" dirty="0"/>
              <a:t>的工作也可由</a:t>
            </a:r>
            <a:r>
              <a:rPr lang="en-US" altLang="zh-TW" dirty="0"/>
              <a:t>Cloud</a:t>
            </a:r>
            <a:r>
              <a:rPr lang="zh-TW" altLang="en-US" dirty="0"/>
              <a:t>來取代，所有</a:t>
            </a:r>
            <a:r>
              <a:rPr lang="en-US" altLang="zh-TW" dirty="0"/>
              <a:t>Ops</a:t>
            </a:r>
            <a:r>
              <a:rPr lang="zh-TW" altLang="en-US" dirty="0"/>
              <a:t>工作有由</a:t>
            </a:r>
            <a:r>
              <a:rPr lang="en-US" altLang="zh-TW" dirty="0"/>
              <a:t>Dev</a:t>
            </a:r>
            <a:r>
              <a:rPr lang="zh-TW" altLang="en-US" dirty="0"/>
              <a:t>團隊用閒暇時間自行處理，往往卻低估了</a:t>
            </a:r>
            <a:r>
              <a:rPr lang="en-US" altLang="zh-TW" dirty="0"/>
              <a:t>Ops</a:t>
            </a:r>
            <a:r>
              <a:rPr lang="zh-TW" altLang="en-US" dirty="0"/>
              <a:t>所需的技能與</a:t>
            </a:r>
            <a:r>
              <a:rPr lang="en-US" altLang="zh-TW" dirty="0"/>
              <a:t>Ops</a:t>
            </a:r>
            <a:r>
              <a:rPr lang="zh-TW" altLang="en-US" dirty="0"/>
              <a:t>所需花費時間以及產品正式上線</a:t>
            </a:r>
            <a:r>
              <a:rPr lang="en-US" altLang="zh-TW" dirty="0"/>
              <a:t>Ops</a:t>
            </a:r>
            <a:r>
              <a:rPr lang="zh-TW" altLang="en-US" dirty="0"/>
              <a:t>的重要性，當軟體越趨複雜，所費時間也越來越高，往往造成拖慢</a:t>
            </a:r>
            <a:r>
              <a:rPr lang="en-US" altLang="zh-TW" dirty="0"/>
              <a:t>Dev</a:t>
            </a:r>
            <a:r>
              <a:rPr lang="zh-TW" altLang="en-US" dirty="0"/>
              <a:t>團隊開發的時間。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439E08C-B16A-2149-8FA6-4619D33B04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54" y="1331119"/>
            <a:ext cx="567661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52930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D: DevOps</a:t>
            </a:r>
            <a:r>
              <a:rPr lang="zh-TW" altLang="en-US" b="1" dirty="0"/>
              <a:t>作為</a:t>
            </a:r>
            <a:r>
              <a:rPr lang="en-US" altLang="zh-TW" b="1" dirty="0"/>
              <a:t>Dev </a:t>
            </a:r>
            <a:r>
              <a:rPr lang="zh-TW" altLang="en-US" b="1" dirty="0"/>
              <a:t>單純的工具團隊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DevOps</a:t>
            </a:r>
            <a:r>
              <a:rPr lang="zh-TW" altLang="en-US" dirty="0"/>
              <a:t>作為改良</a:t>
            </a:r>
            <a:r>
              <a:rPr lang="en-US" altLang="zh-TW" dirty="0"/>
              <a:t>Dev</a:t>
            </a:r>
            <a:r>
              <a:rPr lang="zh-TW" altLang="en-US" dirty="0"/>
              <a:t>團隊工具的的一個子團隊，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還是完全獨立，隨著</a:t>
            </a:r>
            <a:r>
              <a:rPr lang="en-US" altLang="zh-TW" dirty="0"/>
              <a:t>DevOps</a:t>
            </a:r>
            <a:r>
              <a:rPr lang="zh-TW" altLang="en-US" dirty="0"/>
              <a:t>引進開發、測試工具，能夠有效的提高</a:t>
            </a:r>
            <a:r>
              <a:rPr lang="en-US" altLang="zh-TW" dirty="0"/>
              <a:t>Dev</a:t>
            </a:r>
            <a:r>
              <a:rPr lang="zh-TW" altLang="en-US" dirty="0"/>
              <a:t>團隊的產出的品質，但軟體開發時缺少</a:t>
            </a:r>
            <a:r>
              <a:rPr lang="en-US" altLang="zh-TW" dirty="0"/>
              <a:t>Ops</a:t>
            </a:r>
            <a:r>
              <a:rPr lang="zh-TW" altLang="en-US" dirty="0"/>
              <a:t>團隊的參與，還是會造成開發出難以維護，即高維護成本的軟體。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F123FFE-D19F-064B-9D4A-165D38FD2A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07" y="1447801"/>
            <a:ext cx="7288514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57017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453760-E6C8-1640-97E1-18B0A8DA7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pipeline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65D00C-B4C3-F649-8ED1-B239DAACF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Jenkins</a:t>
            </a:r>
            <a:r>
              <a:rPr kumimoji="1" lang="zh-TW" altLang="en-US" dirty="0"/>
              <a:t>、</a:t>
            </a:r>
            <a:r>
              <a:rPr kumimoji="1" lang="en-US" altLang="zh-TW" dirty="0"/>
              <a:t>docker registry</a:t>
            </a:r>
            <a:r>
              <a:rPr kumimoji="1" lang="zh-CN" altLang="en-US" dirty="0"/>
              <a:t>與</a:t>
            </a:r>
            <a:r>
              <a:rPr kumimoji="1" lang="en-US" altLang="zh-CN" dirty="0" err="1"/>
              <a:t>Minio</a:t>
            </a:r>
            <a:r>
              <a:rPr kumimoji="1" lang="zh-CN" altLang="en-US" dirty="0"/>
              <a:t>組成</a:t>
            </a:r>
            <a:endParaRPr kumimoji="1" lang="en-US" altLang="zh-CN" dirty="0"/>
          </a:p>
          <a:p>
            <a:r>
              <a:rPr kumimoji="1" lang="zh-TW" altLang="en-US" dirty="0"/>
              <a:t>依</a:t>
            </a:r>
            <a:r>
              <a:rPr kumimoji="1" lang="en-US" altLang="zh-TW" dirty="0"/>
              <a:t> rancher-</a:t>
            </a:r>
            <a:r>
              <a:rPr kumimoji="1" lang="en-US" altLang="zh-TW" dirty="0" err="1"/>
              <a:t>pipline.yml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YAML file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pipeline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704D1-4706-B148-83E1-A99BEB3C6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F76959-6208-7743-83BC-9BFABA5A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042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EE716-E5B8-3C40-BFA6-40F60C0E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pipeline</a:t>
            </a:r>
            <a:r>
              <a:rPr kumimoji="1" lang="zh-TW" altLang="en-US" dirty="0"/>
              <a:t> </a:t>
            </a:r>
            <a:r>
              <a:rPr kumimoji="1" lang="zh-CN" altLang="en-US" dirty="0"/>
              <a:t>支援版本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F8BEF59-DA6B-BE4A-A2BA-1A335612C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40611"/>
            <a:ext cx="8947150" cy="281981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408F3E-E8FC-0A48-80CF-FC4B6C8EF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06D8B14-4ACA-E040-93ED-208BEB6F7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2255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003EC43-9BDD-C344-A490-8DDE46D7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進行</a:t>
            </a:r>
            <a:r>
              <a:rPr lang="en-US" altLang="zh-TW" dirty="0"/>
              <a:t>Gitlab</a:t>
            </a:r>
            <a:r>
              <a:rPr lang="zh-CN" altLang="en-US" dirty="0"/>
              <a:t>與</a:t>
            </a:r>
            <a:r>
              <a:rPr lang="en-US" altLang="zh-CN" dirty="0"/>
              <a:t>rancher </a:t>
            </a:r>
            <a:r>
              <a:rPr lang="en-US" altLang="zh-CN" dirty="0" err="1"/>
              <a:t>pipline</a:t>
            </a:r>
            <a:r>
              <a:rPr lang="zh-CN" altLang="en-US" dirty="0"/>
              <a:t>進行</a:t>
            </a:r>
            <a:r>
              <a:rPr lang="en-US" altLang="zh-CN" dirty="0"/>
              <a:t>hook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270E13-904A-C54D-838A-3CD7A5A3B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2420AB-BE67-1E48-8DD3-02D9AF21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5F10BD-32F1-EA43-BA45-9C2B870B9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999179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5D6FE63-E5EA-A74C-981E-F3F01D443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</a:t>
            </a:r>
            <a:r>
              <a:rPr lang="zh-CN" altLang="en-US" dirty="0"/>
              <a:t>建立</a:t>
            </a:r>
            <a:r>
              <a:rPr lang="zh-CN" altLang="en-US" u="sng" dirty="0"/>
              <a:t>新</a:t>
            </a:r>
            <a:r>
              <a:rPr lang="en-US" altLang="zh-CN" u="sng" dirty="0"/>
              <a:t>Project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30B06D2-BA32-FC4F-90D8-B2618AE3C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849" y="2052638"/>
            <a:ext cx="851007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B6F7CB-A252-3C46-BE98-45502135C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177B23-826D-5848-A06B-81CDF741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28125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E1B6-3289-F044-901D-5124DE57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Tools/ pipeline</a:t>
            </a:r>
            <a:r>
              <a:rPr kumimoji="1" lang="zh-CN" altLang="en-US" dirty="0"/>
              <a:t>進行設定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9A19333-B43E-954E-B416-4E8981E59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79223"/>
            <a:ext cx="8947150" cy="294259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8B2176-F4F6-8D47-BA4A-CA1A9ACDD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D842CF-EE26-7748-8B53-8B4F5266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148160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3DEF4D-E2D8-A843-8C0F-E37FEB75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點選</a:t>
            </a:r>
            <a:r>
              <a:rPr kumimoji="1" lang="en-US" altLang="zh-TW" dirty="0" err="1"/>
              <a:t>gitlab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8173830-BACA-FC40-BF0E-8D37E3EF3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120" y="1447801"/>
            <a:ext cx="8258106" cy="533147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E801D5-F0FC-4C43-B9E6-8E7341144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7324FA-FD02-DA42-BB2A-BB97D56C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38957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A6B27-147F-1B48-BB9D-34D440ED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點選用戶</a:t>
            </a:r>
            <a:r>
              <a:rPr kumimoji="1" lang="en-US" altLang="zh-CN" dirty="0"/>
              <a:t>/setting/Applications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875552-C7EA-6F48-8958-C7FB9680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396E7D-CAE0-5243-8301-E1819B22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197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1053990-5392-144F-BDA4-1D8FBD0F7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181" y="1447801"/>
            <a:ext cx="2680811" cy="443991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8065235-9307-6049-AEC5-736FC123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879" y="1468192"/>
            <a:ext cx="3695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089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670B1-481F-2449-948A-422613AF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輸入</a:t>
            </a:r>
            <a:r>
              <a:rPr kumimoji="1" lang="en-US" altLang="zh-TW" dirty="0"/>
              <a:t>Name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Redirect URL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869958-0EBF-2E42-A3F4-C3C463922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4D0FCC-832C-D141-9550-C8BB59843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198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0B90429A-583F-6D40-94EC-254435681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6442" y="2052638"/>
            <a:ext cx="678089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7340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D5B209-9CA9-4843-A796-83A151EF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勾選權限後，點選</a:t>
            </a:r>
            <a:r>
              <a:rPr kumimoji="1" lang="en-US" altLang="zh-CN" dirty="0"/>
              <a:t>Save application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FE9A22F-F526-F34F-AA6E-157F7F233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1633" y="2052638"/>
            <a:ext cx="409050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47C749-F2C3-EC42-8CEA-B5E157D8F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9916356-7C74-5A48-8786-FCE451178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433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 lnSpcReduction="10000"/>
          </a:bodyPr>
          <a:lstStyle/>
          <a:p>
            <a:r>
              <a:rPr kumimoji="1" lang="en-US" altLang="zh-TW" sz="3200" dirty="0"/>
              <a:t>DevOps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CI/CD</a:t>
            </a:r>
          </a:p>
          <a:p>
            <a:r>
              <a:rPr kumimoji="1" lang="en-US" altLang="zh-TW" dirty="0"/>
              <a:t>Docker</a:t>
            </a:r>
            <a:r>
              <a:rPr kumimoji="1" lang="zh-CN" altLang="en-US" dirty="0"/>
              <a:t>講解與實作</a:t>
            </a:r>
            <a:endParaRPr kumimoji="1" lang="en-US" altLang="zh-CN" dirty="0"/>
          </a:p>
          <a:p>
            <a:r>
              <a:rPr kumimoji="1" lang="en-US" altLang="zh-TW" sz="3200" dirty="0"/>
              <a:t>Docker Compute</a:t>
            </a:r>
            <a:r>
              <a:rPr kumimoji="1" lang="zh-TW" altLang="en-US" sz="3200" dirty="0"/>
              <a:t> </a:t>
            </a:r>
            <a:r>
              <a:rPr kumimoji="1" lang="zh-CN" altLang="en-US" dirty="0"/>
              <a:t>講解與實作</a:t>
            </a:r>
            <a:endParaRPr kumimoji="1" lang="en-US" altLang="zh-CN" dirty="0"/>
          </a:p>
          <a:p>
            <a:r>
              <a:rPr kumimoji="1" lang="en-US" altLang="zh-CN" dirty="0"/>
              <a:t>GitLab</a:t>
            </a:r>
            <a:r>
              <a:rPr kumimoji="1" lang="zh-CN" altLang="en-US" dirty="0"/>
              <a:t>與</a:t>
            </a:r>
            <a:r>
              <a:rPr kumimoji="1" lang="en-US" altLang="zh-CN" dirty="0"/>
              <a:t>Jenkins CI/CD</a:t>
            </a:r>
          </a:p>
          <a:p>
            <a:r>
              <a:rPr kumimoji="1" lang="en-US" altLang="zh-CN" dirty="0"/>
              <a:t>Kubernetes</a:t>
            </a:r>
            <a:r>
              <a:rPr kumimoji="1" lang="zh-CN" altLang="en-US" dirty="0"/>
              <a:t>講解與實作</a:t>
            </a:r>
            <a:endParaRPr kumimoji="1" lang="en-US" altLang="zh-CN" dirty="0"/>
          </a:p>
          <a:p>
            <a:r>
              <a:rPr kumimoji="1" lang="en-US" altLang="zh-CN" dirty="0"/>
              <a:t>Rancher pipeline CI/CD</a:t>
            </a:r>
          </a:p>
          <a:p>
            <a:r>
              <a:rPr kumimoji="1" lang="en-US" altLang="zh-TW" sz="3200" dirty="0"/>
              <a:t>Gitlab CI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E: </a:t>
            </a:r>
            <a:r>
              <a:rPr lang="en-US" altLang="zh-TW" b="1" dirty="0" err="1"/>
              <a:t>SysAdmin</a:t>
            </a:r>
            <a:r>
              <a:rPr lang="en-US" altLang="zh-TW" b="1" dirty="0"/>
              <a:t> </a:t>
            </a:r>
            <a:r>
              <a:rPr lang="zh-TW" altLang="en-US" b="1" dirty="0"/>
              <a:t>更名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從</a:t>
            </a:r>
            <a:r>
              <a:rPr lang="en-US" altLang="zh-TW" dirty="0"/>
              <a:t>Ops</a:t>
            </a:r>
            <a:r>
              <a:rPr lang="zh-TW" altLang="en-US" dirty="0"/>
              <a:t>團隊中組建</a:t>
            </a:r>
            <a:r>
              <a:rPr lang="en-US" altLang="zh-TW" dirty="0"/>
              <a:t>DevOps</a:t>
            </a:r>
            <a:r>
              <a:rPr lang="zh-TW" altLang="en-US" dirty="0"/>
              <a:t>子團隊，使得</a:t>
            </a:r>
            <a:r>
              <a:rPr lang="en-US" altLang="zh-TW" dirty="0"/>
              <a:t>DevOps</a:t>
            </a:r>
            <a:r>
              <a:rPr lang="zh-TW" altLang="en-US" dirty="0"/>
              <a:t>只能依現有</a:t>
            </a:r>
            <a:r>
              <a:rPr lang="en-US" altLang="zh-TW" dirty="0"/>
              <a:t>Ops</a:t>
            </a:r>
            <a:r>
              <a:rPr lang="zh-TW" altLang="en-US" dirty="0"/>
              <a:t>制度來進行</a:t>
            </a:r>
            <a:r>
              <a:rPr lang="en-US" altLang="zh-TW" dirty="0"/>
              <a:t>DevOps</a:t>
            </a:r>
            <a:r>
              <a:rPr lang="zh-TW" altLang="en-US" dirty="0"/>
              <a:t>設計，無法參與</a:t>
            </a:r>
            <a:r>
              <a:rPr lang="en-US" altLang="zh-TW" dirty="0"/>
              <a:t>Dev</a:t>
            </a:r>
            <a:r>
              <a:rPr lang="zh-TW" altLang="en-US" dirty="0"/>
              <a:t>開發，造成往往只是</a:t>
            </a:r>
            <a:r>
              <a:rPr lang="en-US" altLang="zh-TW" dirty="0" err="1"/>
              <a:t>SysAdmin</a:t>
            </a:r>
            <a:r>
              <a:rPr lang="en-US" altLang="zh-TW" dirty="0"/>
              <a:t> </a:t>
            </a:r>
            <a:r>
              <a:rPr lang="zh-TW" altLang="en-US" dirty="0"/>
              <a:t>更名，或自動化</a:t>
            </a:r>
            <a:r>
              <a:rPr lang="en-US" altLang="zh-TW" dirty="0"/>
              <a:t>Ops</a:t>
            </a:r>
            <a:r>
              <a:rPr lang="zh-TW" altLang="en-US" dirty="0"/>
              <a:t>工作。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5CFD252-5C4C-7443-B98B-C51ED6B50B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97" y="1331119"/>
            <a:ext cx="724037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58450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092F93-0F89-5A46-9DD6-D9F9C91D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Application ID</a:t>
            </a:r>
            <a:r>
              <a:rPr kumimoji="1" lang="zh-CN" altLang="en-US" dirty="0"/>
              <a:t>及</a:t>
            </a:r>
            <a:r>
              <a:rPr kumimoji="1" lang="en-US" altLang="zh-CN" dirty="0"/>
              <a:t>Secret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6E0791-0183-8E46-A9F2-CB1D94173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66D4FBB-AA38-AD45-B0AB-66916E2A2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200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5811CEB-9D5D-7F4B-B97E-18AD6618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944" y="2052638"/>
            <a:ext cx="653188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3680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BEFF8D-E6B0-5741-8838-997DFD2C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</a:t>
            </a:r>
            <a:r>
              <a:rPr kumimoji="1" lang="en-US" altLang="zh-CN" dirty="0" err="1"/>
              <a:t>pipline</a:t>
            </a:r>
            <a:r>
              <a:rPr kumimoji="1" lang="en-US" altLang="zh-CN" dirty="0"/>
              <a:t> </a:t>
            </a:r>
            <a:r>
              <a:rPr kumimoji="1" lang="zh-CN" altLang="en-US" dirty="0"/>
              <a:t>填入</a:t>
            </a:r>
            <a:r>
              <a:rPr kumimoji="1" lang="en-US" altLang="zh-CN" dirty="0"/>
              <a:t>Application id</a:t>
            </a:r>
            <a:r>
              <a:rPr kumimoji="1" lang="zh-CN" altLang="en-US" dirty="0"/>
              <a:t>及</a:t>
            </a:r>
            <a:r>
              <a:rPr kumimoji="1" lang="en-US" altLang="zh-CN" dirty="0"/>
              <a:t>Secret</a:t>
            </a:r>
            <a:r>
              <a:rPr kumimoji="1" lang="zh-CN" altLang="en-US" dirty="0"/>
              <a:t>，勾選</a:t>
            </a:r>
            <a:r>
              <a:rPr kumimoji="1" lang="en-US" altLang="zh-CN" dirty="0"/>
              <a:t>private </a:t>
            </a:r>
            <a:r>
              <a:rPr kumimoji="1" lang="en-US" altLang="zh-CN" dirty="0" err="1"/>
              <a:t>gitlab</a:t>
            </a:r>
            <a:r>
              <a:rPr kumimoji="1" lang="zh-CN" altLang="en-US" dirty="0"/>
              <a:t>，填入</a:t>
            </a:r>
            <a:r>
              <a:rPr kumimoji="1" lang="en-US" altLang="zh-CN" dirty="0"/>
              <a:t>Host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A998C-5FB3-DA4A-9B9B-86A3C356C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5A4C99-24A5-8644-B465-1A926497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B907459-DEE8-874C-AAE4-AD5F784DE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99605"/>
            <a:ext cx="8947150" cy="270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4851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22EE02-AC3B-A442-932F-194F9B91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授權頁面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B1DEED7-680B-C943-8351-F53836E80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1943" y="2052638"/>
            <a:ext cx="532988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0572EC-747D-194B-B766-7423E6B35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AA6B93-5136-404A-AC24-F9ADB6D76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134505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E17624-799D-B342-A876-44EAB98C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進入</a:t>
            </a:r>
            <a:r>
              <a:rPr kumimoji="1" lang="en-US" altLang="zh-TW" dirty="0"/>
              <a:t>rancher-k8s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pipeline</a:t>
            </a:r>
            <a:r>
              <a:rPr kumimoji="1" lang="zh-CN" altLang="en-US" dirty="0"/>
              <a:t>設定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80A96A6-1D07-1C4B-B381-52041EAA8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3870" y="2607982"/>
            <a:ext cx="7556500" cy="3797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6A80D7-664F-7142-97A7-23510767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756F909-755B-3B48-9D22-D139C093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203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8C0C3E1-D8F6-6740-85D0-618F8527E40C}"/>
              </a:ext>
            </a:extLst>
          </p:cNvPr>
          <p:cNvSpPr txBox="1"/>
          <p:nvPr/>
        </p:nvSpPr>
        <p:spPr>
          <a:xfrm>
            <a:off x="1097280" y="2003367"/>
            <a:ext cx="886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Rancher-k8s </a:t>
            </a:r>
            <a:r>
              <a:rPr kumimoji="1" lang="en-US" altLang="zh-TW" dirty="0">
                <a:sym typeface="Wingdings" pitchFamily="2" charset="2"/>
              </a:rPr>
              <a:t> default  resource --&gt; pipelines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43997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0F7DB0-FBAE-A14F-8DDF-1F223BC1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選擇那個</a:t>
            </a:r>
            <a:r>
              <a:rPr kumimoji="1" lang="en-US" altLang="zh-CN" dirty="0" err="1"/>
              <a:t>gitlab</a:t>
            </a:r>
            <a:r>
              <a:rPr kumimoji="1" lang="en-US" altLang="zh-CN" dirty="0"/>
              <a:t> project</a:t>
            </a:r>
            <a:r>
              <a:rPr kumimoji="1" lang="zh-CN" altLang="en-US" dirty="0"/>
              <a:t>要</a:t>
            </a:r>
            <a:r>
              <a:rPr kumimoji="1" lang="en-US" altLang="zh-CN" dirty="0"/>
              <a:t>enable</a:t>
            </a:r>
            <a:r>
              <a:rPr kumimoji="1" lang="zh-TW" altLang="en-US" dirty="0"/>
              <a:t> </a:t>
            </a:r>
            <a:r>
              <a:rPr kumimoji="1" lang="en-US" altLang="zh-TW" dirty="0"/>
              <a:t>rancher </a:t>
            </a:r>
            <a:r>
              <a:rPr kumimoji="1" lang="en-US" altLang="zh-TW" dirty="0" err="1"/>
              <a:t>pipline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819C7C-E32F-EE44-ACAD-664D2FF66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A164E2-D8AE-DE47-B887-F1068F58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204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AD60742-71A5-084C-B413-B01397590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883567"/>
            <a:ext cx="8947150" cy="253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7779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699CA-C8A8-0A4C-B709-50438D29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 err="1"/>
              <a:t>Resouces</a:t>
            </a:r>
            <a:r>
              <a:rPr kumimoji="1" lang="en-US" altLang="zh-CN" dirty="0"/>
              <a:t>/Pipelines</a:t>
            </a:r>
            <a:r>
              <a:rPr kumimoji="1" lang="zh-CN" altLang="en-US" dirty="0"/>
              <a:t>，查看</a:t>
            </a:r>
            <a:r>
              <a:rPr kumimoji="1" lang="en-US" altLang="zh-CN" dirty="0"/>
              <a:t>pipelines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B1A500-ECF6-4D44-AFFE-0107BE5C6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42F1A9-A590-7647-9A8C-810ED4F69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205</a:t>
            </a:fld>
            <a:endParaRPr kumimoji="1"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4FBB023B-8819-2447-A86D-BBABE0A99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527580"/>
            <a:ext cx="8947150" cy="324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8875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7E6DC9-3D1D-8242-BFCB-13652A0A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pipeline</a:t>
            </a:r>
            <a:r>
              <a:rPr kumimoji="1" lang="zh-CN" altLang="en-US" dirty="0"/>
              <a:t>驅動方式</a:t>
            </a:r>
            <a:r>
              <a:rPr kumimoji="1" lang="zh-TW" altLang="en-US" dirty="0"/>
              <a:t>：</a:t>
            </a:r>
            <a:r>
              <a:rPr kumimoji="1" lang="en-US" altLang="zh-TW" dirty="0"/>
              <a:t>.rancher-</a:t>
            </a:r>
            <a:r>
              <a:rPr kumimoji="1" lang="en-US" altLang="zh-TW" dirty="0" err="1"/>
              <a:t>pipline.yaml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77F0C1F-CA77-F74D-B2FB-9DE7C5583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268" y="2052638"/>
            <a:ext cx="873923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72233D-C215-2244-8F75-0AEE707F1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C1441B-9869-C549-A4E1-A9DF529D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994853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074BE-A333-E24A-A061-6136815C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Rancher-</a:t>
            </a:r>
            <a:r>
              <a:rPr kumimoji="1" lang="en-US" altLang="zh-TW" dirty="0" err="1"/>
              <a:t>pipeline.yml</a:t>
            </a:r>
            <a:r>
              <a:rPr kumimoji="1" lang="en-US" altLang="zh-TW" dirty="0"/>
              <a:t>-</a:t>
            </a:r>
            <a:r>
              <a:rPr kumimoji="1" lang="zh-TW" altLang="en-US" dirty="0"/>
              <a:t>環境變數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CE2869-DA3C-3F4F-9A39-65FDF253E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748" y="2052638"/>
            <a:ext cx="806227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416FAA-244A-D74A-892B-4BDC719F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0EEE39-5975-F448-A5A4-C705997C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180918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3FDB6-4535-C149-AABA-BB1CCBB2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執行</a:t>
            </a:r>
            <a:r>
              <a:rPr kumimoji="1" lang="en-US" altLang="zh-CN" dirty="0"/>
              <a:t>script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3C04DB5-88B9-4F4F-858F-07FD6CA3B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488" y="2848769"/>
            <a:ext cx="4622800" cy="26035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B3CA64-77F2-6A40-85ED-5E0644A62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9880786-DBA5-5541-A72E-C4A3A89C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327920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DAC8D-47B2-6B4E-9B83-546D29B8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打包</a:t>
            </a:r>
            <a:r>
              <a:rPr kumimoji="1" lang="en-US" altLang="zh-TW" dirty="0"/>
              <a:t>image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EAE1D6-394A-E04E-A705-952C07FA1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46656C-229F-6644-B1AC-1DE8E2F4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209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47C9199F-DEEC-D84C-A25B-0436D3CA7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822" y="2052638"/>
            <a:ext cx="814413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7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60296C-F15A-4E44-9508-CB56C085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CI/CD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11B4C9-EBFC-4543-9B4C-10130632E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持續整合、持續交付、持續部署</a:t>
            </a:r>
            <a:endParaRPr kumimoji="1" lang="en-US" altLang="zh-TW" dirty="0"/>
          </a:p>
          <a:p>
            <a:r>
              <a:rPr kumimoji="1" lang="zh-TW" altLang="en-US" dirty="0"/>
              <a:t>持續</a:t>
            </a:r>
            <a:r>
              <a:rPr kumimoji="1" lang="en-US" altLang="zh-TW" dirty="0"/>
              <a:t> = </a:t>
            </a:r>
            <a:r>
              <a:rPr kumimoji="1" lang="zh-CN" altLang="en-US" dirty="0"/>
              <a:t>自動化</a:t>
            </a:r>
            <a:endParaRPr kumimoji="1" lang="en-US" altLang="zh-CN" dirty="0"/>
          </a:p>
          <a:p>
            <a:r>
              <a:rPr kumimoji="1" lang="zh-CN" altLang="en-US" dirty="0"/>
              <a:t>從</a:t>
            </a:r>
            <a:r>
              <a:rPr kumimoji="1" lang="en-US" altLang="zh-CN" dirty="0"/>
              <a:t>Code commit</a:t>
            </a:r>
            <a:r>
              <a:rPr kumimoji="1" lang="zh-CN" altLang="en-US" dirty="0"/>
              <a:t>開始，直到後續部署監控通知。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CB99ED-4852-3946-B3D4-72DE47F6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0B28BDA-321D-9542-B8F1-B4F0E71F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057644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D09EB-38D9-7940-AA2D-3E7F3C24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</a:t>
            </a:r>
            <a:r>
              <a:rPr kumimoji="1" lang="en-US" altLang="zh-TW" dirty="0" err="1"/>
              <a:t>yaml</a:t>
            </a:r>
            <a:r>
              <a:rPr kumimoji="1" lang="en-US" altLang="zh-TW" dirty="0"/>
              <a:t> file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BD10F1-F52B-D54C-8B1B-09FB92DBF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7253316-F22D-CD40-ABB1-121596BE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210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B0AFAA56-DDE8-1F45-90A3-03EF9D4D2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888" y="2988469"/>
            <a:ext cx="5842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6365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1249D-F144-874F-B081-07C9F96F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.rancher-</a:t>
            </a:r>
            <a:r>
              <a:rPr kumimoji="1" lang="en-US" altLang="zh-TW" dirty="0" err="1"/>
              <a:t>pipeline.yml</a:t>
            </a:r>
            <a:r>
              <a:rPr kumimoji="1" lang="en-US" altLang="zh-TW" dirty="0"/>
              <a:t> </a:t>
            </a:r>
            <a:r>
              <a:rPr kumimoji="1" lang="zh-CN" altLang="en-US" dirty="0"/>
              <a:t>所在位置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05DA1D-59F5-F040-99E1-840D31369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0B7D21-16EF-424C-8AA7-4A2ED6AB9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211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364D4C8-7DB9-BF4F-852A-1A6C577DB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411" y="2052638"/>
            <a:ext cx="525095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8763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7A763-680B-324C-8E41-BC9B7BF8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.rancher-</a:t>
            </a:r>
            <a:r>
              <a:rPr kumimoji="1" lang="en-US" altLang="zh-TW" dirty="0" err="1"/>
              <a:t>pipeline.yml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8EFEF5-D71A-1640-94A6-1C6DAC9A7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555336"/>
            <a:ext cx="8947150" cy="319036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F54DFD-1F50-8540-BD4F-AF3076153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F4D397-D6BC-6B4A-A067-59EB21519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101051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DED65-67C4-4243-8CF4-E6DC9D2DC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 commit </a:t>
            </a:r>
            <a:r>
              <a:rPr kumimoji="1" lang="en-US" altLang="zh-TW" dirty="0">
                <a:sym typeface="Wingdings" pitchFamily="2" charset="2"/>
              </a:rPr>
              <a:t> rancher</a:t>
            </a:r>
            <a:r>
              <a:rPr kumimoji="1" lang="zh-TW" altLang="en-US" dirty="0">
                <a:sym typeface="Wingdings" pitchFamily="2" charset="2"/>
              </a:rPr>
              <a:t>開始依</a:t>
            </a:r>
            <a:r>
              <a:rPr kumimoji="1" lang="en-US" altLang="zh-TW" dirty="0">
                <a:sym typeface="Wingdings" pitchFamily="2" charset="2"/>
              </a:rPr>
              <a:t>pipeline</a:t>
            </a:r>
            <a:r>
              <a:rPr kumimoji="1" lang="zh-CN" altLang="en-US" dirty="0">
                <a:sym typeface="Wingdings" pitchFamily="2" charset="2"/>
              </a:rPr>
              <a:t>進行執行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F66570-5355-F54E-B836-CF35E2BB4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963C536-5D54-A54C-8D60-193B022A6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213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73AF5E10-A5A0-B543-8DF8-C737BA7FE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03074"/>
            <a:ext cx="8947150" cy="309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5222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764BB-635B-FA47-8149-70D546A7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Ranhcer</a:t>
            </a:r>
            <a:r>
              <a:rPr kumimoji="1" lang="en-US" altLang="zh-TW" dirty="0"/>
              <a:t> pipeline run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97FE1E2-E261-D641-A94B-753B7AEC7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819" y="2052638"/>
            <a:ext cx="658013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623937-A660-D14E-BFA6-C98CDCB48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87A8041-5D56-564D-9D17-641FA398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076082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A0980A-4F42-1645-885C-67F16C77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CI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8B4172-849A-B244-90BB-E565A563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Gitlab </a:t>
            </a:r>
            <a:r>
              <a:rPr kumimoji="1" lang="zh-CN" altLang="en-US" dirty="0"/>
              <a:t>驅動執行</a:t>
            </a:r>
            <a:r>
              <a:rPr kumimoji="1" lang="en-US" altLang="zh-CN" dirty="0"/>
              <a:t>CI</a:t>
            </a:r>
            <a:endParaRPr kumimoji="1" lang="en-US" altLang="zh-TW" dirty="0"/>
          </a:p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Gitlab pipeline </a:t>
            </a:r>
            <a:r>
              <a:rPr kumimoji="1" lang="zh-CN" altLang="en-US" dirty="0"/>
              <a:t>腳本</a:t>
            </a:r>
            <a:endParaRPr kumimoji="1" lang="en-US" altLang="zh-TW" dirty="0"/>
          </a:p>
          <a:p>
            <a:r>
              <a:rPr kumimoji="1" lang="en-US" altLang="zh-TW" dirty="0"/>
              <a:t>Gitlab runner</a:t>
            </a:r>
          </a:p>
          <a:p>
            <a:pPr lvl="1"/>
            <a:r>
              <a:rPr kumimoji="1" lang="en-US" altLang="zh-TW" dirty="0"/>
              <a:t>Agent</a:t>
            </a:r>
          </a:p>
          <a:p>
            <a:pPr lvl="1"/>
            <a:r>
              <a:rPr kumimoji="1" lang="zh-CN" altLang="en-US" dirty="0"/>
              <a:t>負責幫你部署</a:t>
            </a:r>
            <a:endParaRPr kumimoji="1" lang="en-US" altLang="zh-TW" dirty="0"/>
          </a:p>
          <a:p>
            <a:pPr marL="457200" lvl="1" indent="0">
              <a:buNone/>
            </a:pP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208CAF-950E-1D4D-AC2E-0ADC9C9C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58718-3973-674E-B71D-C0A62138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610018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52CFE-F464-5744-B801-42E5CAF4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</a:t>
            </a:r>
            <a:r>
              <a:rPr kumimoji="1" lang="zh-TW" altLang="en-US" dirty="0"/>
              <a:t> </a:t>
            </a:r>
            <a:r>
              <a:rPr kumimoji="1" lang="en-US" altLang="zh-TW" dirty="0"/>
              <a:t>project/</a:t>
            </a:r>
            <a:r>
              <a:rPr kumimoji="1" lang="zh-TW" altLang="en-US" dirty="0"/>
              <a:t> </a:t>
            </a:r>
            <a:r>
              <a:rPr kumimoji="1" lang="en-US" altLang="zh-TW" dirty="0"/>
              <a:t>Settings/</a:t>
            </a:r>
            <a:r>
              <a:rPr kumimoji="1" lang="zh-TW" altLang="en-US" dirty="0"/>
              <a:t> </a:t>
            </a:r>
            <a:r>
              <a:rPr kumimoji="1" lang="en-US" altLang="zh-TW" dirty="0"/>
              <a:t>CI/CD/</a:t>
            </a:r>
            <a:r>
              <a:rPr kumimoji="1" lang="zh-TW" altLang="en-US" dirty="0"/>
              <a:t> </a:t>
            </a:r>
            <a:r>
              <a:rPr kumimoji="1" lang="en-US" altLang="zh-TW" dirty="0"/>
              <a:t>Runners</a:t>
            </a:r>
            <a:r>
              <a:rPr kumimoji="1" lang="zh-TW" altLang="en-US" dirty="0"/>
              <a:t>，取得</a:t>
            </a:r>
            <a:r>
              <a:rPr kumimoji="1" lang="en-US" altLang="zh-TW" dirty="0"/>
              <a:t>URL</a:t>
            </a:r>
            <a:r>
              <a:rPr kumimoji="1" lang="zh-CN" altLang="en-US" dirty="0"/>
              <a:t>及</a:t>
            </a:r>
            <a:r>
              <a:rPr kumimoji="1" lang="en-US" altLang="zh-CN" dirty="0"/>
              <a:t>registration 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B148A8D-FAF4-B54C-B585-7D29F999A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946" y="2052638"/>
            <a:ext cx="638788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DE6604-54B7-BC41-AA51-A0F6448E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AF0C7A-DA15-B54F-9E40-D00A61EC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291174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323D6F-5431-D247-BC02-42BBA166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註冊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A1F29C-8EF8-9A43-8B32-E12CEF4F7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docker run --rm -it -v /home/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-runner/config:/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 --name </a:t>
            </a:r>
            <a:r>
              <a:rPr lang="en-US" altLang="zh-TW" dirty="0" err="1"/>
              <a:t>gitlab</a:t>
            </a:r>
            <a:r>
              <a:rPr lang="en-US" altLang="zh-TW" dirty="0"/>
              <a:t>-runner </a:t>
            </a:r>
            <a:r>
              <a:rPr lang="en-US" altLang="zh-TW" dirty="0" err="1"/>
              <a:t>gitlab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 register   --non-interactive   --</a:t>
            </a:r>
            <a:r>
              <a:rPr lang="en-US" altLang="zh-TW" dirty="0" err="1"/>
              <a:t>url</a:t>
            </a:r>
            <a:r>
              <a:rPr lang="en-US" altLang="zh-TW" dirty="0"/>
              <a:t> {</a:t>
            </a:r>
            <a:r>
              <a:rPr lang="zh-CN" altLang="en-US" dirty="0"/>
              <a:t>填入</a:t>
            </a:r>
            <a:r>
              <a:rPr lang="en-US" altLang="zh-CN" dirty="0"/>
              <a:t>URL</a:t>
            </a:r>
            <a:r>
              <a:rPr lang="en-US" altLang="zh-TW" dirty="0"/>
              <a:t>}  --registration-token {</a:t>
            </a:r>
            <a:r>
              <a:rPr lang="zh-CN" altLang="en-US" dirty="0"/>
              <a:t>填入</a:t>
            </a:r>
            <a:r>
              <a:rPr lang="en-US" altLang="zh-CN" dirty="0"/>
              <a:t>Token</a:t>
            </a:r>
            <a:r>
              <a:rPr lang="en-US" altLang="zh-TW" dirty="0"/>
              <a:t>} --executor "docker"   --docker-image </a:t>
            </a:r>
            <a:r>
              <a:rPr lang="en-US" altLang="zh-TW" dirty="0" err="1"/>
              <a:t>docker:latest</a:t>
            </a:r>
            <a:br>
              <a:rPr lang="en-US" altLang="zh-TW" dirty="0"/>
            </a:b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940C7F-EF79-514F-A171-5DACB1EF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4B5B2B-F465-8943-9BE5-E9D7B41D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4131664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3CEA9-0D76-C846-9207-85CFD851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註冊紀錄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7E60D07-B18B-E342-B6E7-D7426E458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238" y="2778919"/>
            <a:ext cx="7353300" cy="27432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B71ED9-3B69-9F48-BFF5-37BFEE544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6859C1-45C6-E44B-89C7-80719B91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693156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F2ED16-DB65-EC43-B240-858FF5F9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</a:t>
            </a:r>
            <a:r>
              <a:rPr kumimoji="1" lang="zh-TW" altLang="en-US" dirty="0"/>
              <a:t> 執行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4E6F4B-8066-CF4A-B5C6-C307BD92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-d --name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--restart always -v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-runner/config:/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-v 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:/var/run/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gitlab-runner:latest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2AB58A-2828-734E-AAA5-8B092DB29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BE5267-B0A5-1743-BA72-1160DBC0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5106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ABDCB-922F-174B-8AED-2CE4CF3D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r>
              <a:rPr kumimoji="1" lang="en-US" altLang="zh-TW" dirty="0"/>
              <a:t> </a:t>
            </a:r>
            <a:r>
              <a:rPr kumimoji="1" lang="zh-CN" altLang="en-US" dirty="0"/>
              <a:t>開發流程圖</a:t>
            </a:r>
            <a:endParaRPr kumimoji="1" lang="zh-TW" altLang="en-US" dirty="0"/>
          </a:p>
        </p:txBody>
      </p:sp>
      <p:pic>
        <p:nvPicPr>
          <p:cNvPr id="7" name="內容版面配置區 6" descr="一張含有 文字, 地圖 的圖片&#10;&#10;自動產生的描述">
            <a:extLst>
              <a:ext uri="{FF2B5EF4-FFF2-40B4-BE49-F238E27FC236}">
                <a16:creationId xmlns:a16="http://schemas.microsoft.com/office/drawing/2014/main" id="{31BFAA10-E3FB-154B-8C4D-E3589BB25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459" y="1124477"/>
            <a:ext cx="3740312" cy="495672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DBE8F5-3E9D-934D-BFB0-2382FCFDB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AC2D3E-E383-4048-919A-AF169082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B3F2307-6E17-AF4A-840D-B962D7DBB2BE}"/>
              </a:ext>
            </a:extLst>
          </p:cNvPr>
          <p:cNvSpPr txBox="1"/>
          <p:nvPr/>
        </p:nvSpPr>
        <p:spPr>
          <a:xfrm>
            <a:off x="4070848" y="6280923"/>
            <a:ext cx="711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資料來源：</a:t>
            </a: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nvie.com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054405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5DAF0D-17DC-D549-8720-C41B84E4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狀態檢查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F162635-DAA9-844A-B4E1-4F88D2F8B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822611"/>
            <a:ext cx="8947150" cy="265581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8D6A89-4435-634A-A4C5-CD7A6A54F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E02FE1E-2D34-DD40-B61E-EBA44FCF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202900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D4359C-5326-A54E-86B1-56A697BC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sample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E793159-30BB-8248-846C-9C2524690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1602" y="2052638"/>
            <a:ext cx="263057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DC1FB8-80D9-4A43-A7E4-655EE588C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7C4D239-35C1-0E4C-B825-A69F527B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774081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74926-A378-D148-90C7-BD7F9946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016528-860D-5A4B-816E-09F7F779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</a:t>
            </a:r>
          </a:p>
          <a:p>
            <a:pPr lvl="1"/>
            <a:r>
              <a:rPr lang="zh-CN" altLang="en-US" dirty="0"/>
              <a:t>參照</a:t>
            </a:r>
            <a:r>
              <a:rPr lang="en-US" altLang="zh-TW" dirty="0"/>
              <a:t>docker image</a:t>
            </a:r>
          </a:p>
          <a:p>
            <a:r>
              <a:rPr lang="en-US" altLang="zh-TW" dirty="0"/>
              <a:t>services</a:t>
            </a:r>
          </a:p>
          <a:p>
            <a:pPr lvl="1"/>
            <a:r>
              <a:rPr lang="zh-CN" altLang="en-US" dirty="0"/>
              <a:t>參照</a:t>
            </a:r>
            <a:r>
              <a:rPr lang="en-US" altLang="zh-TW" dirty="0"/>
              <a:t>docker service</a:t>
            </a:r>
          </a:p>
          <a:p>
            <a:r>
              <a:rPr lang="en-US" altLang="zh-TW" dirty="0"/>
              <a:t>stages</a:t>
            </a:r>
          </a:p>
          <a:p>
            <a:pPr lvl="1"/>
            <a:r>
              <a:rPr lang="zh-CN" altLang="en-US" dirty="0"/>
              <a:t>制定執行步驟</a:t>
            </a:r>
            <a:endParaRPr lang="en-US" altLang="zh-CN" dirty="0"/>
          </a:p>
          <a:p>
            <a:pPr lvl="1"/>
            <a:r>
              <a:rPr lang="zh-CN" altLang="en-US" dirty="0"/>
              <a:t>預設為</a:t>
            </a:r>
            <a:r>
              <a:rPr lang="en-US" altLang="zh-CN" dirty="0"/>
              <a:t>test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5E8A6D-C53F-164F-9101-AD6B76598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C8C06A-BD51-6D49-A91F-53F9269DD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232039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E0346-E3EF-CD4A-8668-44543606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2D6B33-8536-9343-A57D-C4E672195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err="1"/>
              <a:t>before_script</a:t>
            </a:r>
            <a:endParaRPr lang="en-US" altLang="zh-TW" dirty="0"/>
          </a:p>
          <a:p>
            <a:pPr lvl="1"/>
            <a:r>
              <a:rPr lang="zh-CN" altLang="en-US" dirty="0"/>
              <a:t>所有</a:t>
            </a:r>
            <a:r>
              <a:rPr lang="en-US" altLang="zh-CN" dirty="0"/>
              <a:t>job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 err="1"/>
              <a:t>after_script</a:t>
            </a:r>
            <a:endParaRPr lang="en-US" altLang="zh-TW" dirty="0"/>
          </a:p>
          <a:p>
            <a:pPr lvl="1"/>
            <a:r>
              <a:rPr lang="zh-CN" altLang="en-US" dirty="0"/>
              <a:t>所有</a:t>
            </a:r>
            <a:r>
              <a:rPr lang="en-US" altLang="zh-CN" dirty="0"/>
              <a:t>job</a:t>
            </a:r>
            <a:r>
              <a:rPr lang="zh-CN" altLang="en-US" dirty="0"/>
              <a:t>執行完後執行</a:t>
            </a:r>
            <a:endParaRPr lang="en-US" altLang="zh-TW" dirty="0"/>
          </a:p>
          <a:p>
            <a:r>
              <a:rPr lang="en-US" altLang="zh-TW" dirty="0"/>
              <a:t>variables</a:t>
            </a:r>
          </a:p>
          <a:p>
            <a:pPr lvl="1"/>
            <a:r>
              <a:rPr lang="zh-CN" altLang="en-US" dirty="0"/>
              <a:t>供自定義環境變數</a:t>
            </a:r>
            <a:endParaRPr lang="en-US" altLang="zh-TW" dirty="0"/>
          </a:p>
          <a:p>
            <a:r>
              <a:rPr lang="en-US" altLang="zh-TW" dirty="0"/>
              <a:t>cache</a:t>
            </a:r>
          </a:p>
          <a:p>
            <a:pPr lvl="1"/>
            <a:r>
              <a:rPr lang="zh-CN" altLang="en-US" dirty="0"/>
              <a:t>暫存文件或檔案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D97004-D41B-CB4D-B8DD-2B5661E6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96C14B-9BCC-D24B-B9BA-DFBD41D3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691577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F0842-EBC4-974C-8AE1-FAB13A2F4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3DA5DA-6CCB-3C43-92D0-54A633711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script</a:t>
            </a:r>
          </a:p>
          <a:p>
            <a:pPr lvl="1"/>
            <a:r>
              <a:rPr kumimoji="1" lang="zh-CN" altLang="en-US" dirty="0"/>
              <a:t>執行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，每個</a:t>
            </a:r>
            <a:r>
              <a:rPr kumimoji="1" lang="en-US" altLang="zh-CN" dirty="0"/>
              <a:t>job</a:t>
            </a:r>
            <a:r>
              <a:rPr kumimoji="1" lang="zh-CN" altLang="en-US" dirty="0"/>
              <a:t>內必須要有。</a:t>
            </a:r>
            <a:endParaRPr kumimoji="1" lang="en-US" altLang="zh-CN" dirty="0"/>
          </a:p>
          <a:p>
            <a:r>
              <a:rPr kumimoji="1" lang="en-US" altLang="zh-TW" dirty="0"/>
              <a:t>image</a:t>
            </a:r>
          </a:p>
          <a:p>
            <a:pPr lvl="1"/>
            <a:r>
              <a:rPr kumimoji="1" lang="zh-CN" altLang="en-US" dirty="0"/>
              <a:t>指定此</a:t>
            </a:r>
            <a:r>
              <a:rPr kumimoji="1" lang="en-US" altLang="zh-CN" dirty="0"/>
              <a:t>job</a:t>
            </a:r>
            <a:r>
              <a:rPr kumimoji="1" lang="zh-CN" altLang="en-US" dirty="0"/>
              <a:t>使用何種</a:t>
            </a:r>
            <a:r>
              <a:rPr kumimoji="1" lang="en-US" altLang="zh-CN" dirty="0"/>
              <a:t>docker image</a:t>
            </a:r>
            <a:endParaRPr kumimoji="1" lang="en-US" altLang="zh-TW" dirty="0"/>
          </a:p>
          <a:p>
            <a:r>
              <a:rPr kumimoji="1" lang="en-US" altLang="zh-TW" dirty="0"/>
              <a:t>services</a:t>
            </a:r>
          </a:p>
          <a:p>
            <a:pPr lvl="1"/>
            <a:r>
              <a:rPr kumimoji="1" lang="zh-CN" altLang="en-US" dirty="0"/>
              <a:t>指定此</a:t>
            </a:r>
            <a:r>
              <a:rPr kumimoji="1" lang="en-US" altLang="zh-CN" dirty="0"/>
              <a:t>job</a:t>
            </a:r>
            <a:r>
              <a:rPr kumimoji="1" lang="zh-CN" altLang="en-US" dirty="0"/>
              <a:t>使用何種</a:t>
            </a:r>
            <a:r>
              <a:rPr kumimoji="1" lang="en-US" altLang="zh-CN" dirty="0"/>
              <a:t>docker service</a:t>
            </a:r>
            <a:endParaRPr kumimoji="1" lang="en-US" altLang="zh-TW" dirty="0"/>
          </a:p>
          <a:p>
            <a:r>
              <a:rPr kumimoji="1" lang="en-US" altLang="zh-TW" dirty="0"/>
              <a:t>stage</a:t>
            </a:r>
          </a:p>
          <a:p>
            <a:pPr lvl="1"/>
            <a:r>
              <a:rPr kumimoji="1" lang="zh-CN" altLang="en-US" dirty="0"/>
              <a:t>呼應</a:t>
            </a:r>
            <a:r>
              <a:rPr kumimoji="1" lang="en-US" altLang="zh-CN" dirty="0"/>
              <a:t>Stages</a:t>
            </a:r>
            <a:r>
              <a:rPr kumimoji="1" lang="zh-CN" altLang="en-US" dirty="0"/>
              <a:t>所設定，執行此</a:t>
            </a:r>
            <a:r>
              <a:rPr kumimoji="1" lang="en-US" altLang="zh-CN" dirty="0"/>
              <a:t>job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1AE32B-7773-F646-8E0D-A71D1E449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76F32B-3289-F846-9412-F763E67D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531634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7CBED-1A3E-704B-AE94-D2F8CF7E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5C3365-CF86-924C-BA14-4D4D85E35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Variables</a:t>
            </a:r>
          </a:p>
          <a:p>
            <a:pPr lvl="1"/>
            <a:r>
              <a:rPr kumimoji="1" lang="zh-CN" altLang="en-US" dirty="0"/>
              <a:t>定義</a:t>
            </a:r>
            <a:r>
              <a:rPr kumimoji="1" lang="en-US" altLang="zh-CN" dirty="0"/>
              <a:t>job</a:t>
            </a:r>
            <a:r>
              <a:rPr kumimoji="1" lang="zh-CN" altLang="en-US" dirty="0"/>
              <a:t>內的環境變數</a:t>
            </a:r>
            <a:endParaRPr kumimoji="1" lang="en-US" altLang="zh-TW" dirty="0"/>
          </a:p>
          <a:p>
            <a:r>
              <a:rPr kumimoji="1" lang="en-US" altLang="zh-TW" dirty="0"/>
              <a:t>only &amp; except</a:t>
            </a:r>
          </a:p>
          <a:p>
            <a:pPr lvl="1"/>
            <a:r>
              <a:rPr kumimoji="1" lang="zh-CN" altLang="en-US" dirty="0"/>
              <a:t>設定</a:t>
            </a:r>
            <a:r>
              <a:rPr kumimoji="1" lang="zh-TW" altLang="en-US" dirty="0"/>
              <a:t>執行或不執行</a:t>
            </a:r>
            <a:r>
              <a:rPr kumimoji="1" lang="zh-CN" altLang="en-US" dirty="0"/>
              <a:t>當</a:t>
            </a:r>
            <a:r>
              <a:rPr kumimoji="1" lang="en-US" altLang="zh-CN" dirty="0"/>
              <a:t>branch name</a:t>
            </a:r>
          </a:p>
          <a:p>
            <a:pPr lvl="1"/>
            <a:r>
              <a:rPr kumimoji="1" lang="en-US" altLang="zh-TW" dirty="0"/>
              <a:t>only master: </a:t>
            </a:r>
            <a:r>
              <a:rPr kumimoji="1" lang="zh-CN" altLang="en-US" dirty="0"/>
              <a:t>只有</a:t>
            </a:r>
            <a:r>
              <a:rPr kumimoji="1" lang="en-US" altLang="zh-CN" dirty="0"/>
              <a:t>branch master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job</a:t>
            </a:r>
            <a:endParaRPr kumimoji="1" lang="en-US" altLang="zh-TW" dirty="0"/>
          </a:p>
          <a:p>
            <a:r>
              <a:rPr kumimoji="1" lang="en-US" altLang="zh-TW" dirty="0"/>
              <a:t>tags</a:t>
            </a:r>
          </a:p>
          <a:p>
            <a:pPr lvl="1"/>
            <a:r>
              <a:rPr kumimoji="1" lang="zh-CN" altLang="en-US" dirty="0"/>
              <a:t>選擇使用何</a:t>
            </a:r>
            <a:r>
              <a:rPr kumimoji="1" lang="en-US" altLang="zh-CN" dirty="0"/>
              <a:t>Gitlab runner </a:t>
            </a:r>
            <a:r>
              <a:rPr kumimoji="1" lang="zh-CN" altLang="en-US" dirty="0"/>
              <a:t>執行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CD6EEE-3336-6A48-B986-BDECC7BA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F20DF8-9582-DF4A-B8DF-FD6D46CF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692233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84C6AB-D330-9441-97DB-AB2DB227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715EC5-C06E-0745-963C-823C72C65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Allow_failure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允許</a:t>
            </a:r>
            <a:r>
              <a:rPr kumimoji="1" lang="en-US" altLang="zh-TW" dirty="0"/>
              <a:t>job</a:t>
            </a:r>
            <a:r>
              <a:rPr kumimoji="1" lang="zh-TW" altLang="en-US" dirty="0"/>
              <a:t> </a:t>
            </a:r>
            <a:r>
              <a:rPr kumimoji="1" lang="en-US" altLang="zh-TW" dirty="0"/>
              <a:t>fail</a:t>
            </a:r>
            <a:r>
              <a:rPr kumimoji="1" lang="zh-TW" altLang="en-US" dirty="0"/>
              <a:t>。</a:t>
            </a:r>
            <a:r>
              <a:rPr kumimoji="1" lang="zh-CN" altLang="en-US" dirty="0"/>
              <a:t>正常</a:t>
            </a:r>
            <a:r>
              <a:rPr kumimoji="1" lang="en-US" altLang="zh-CN" dirty="0"/>
              <a:t>job fail</a:t>
            </a:r>
            <a:r>
              <a:rPr kumimoji="1" lang="zh-CN" altLang="en-US" dirty="0"/>
              <a:t>，後續</a:t>
            </a:r>
            <a:r>
              <a:rPr kumimoji="1" lang="en-US" altLang="zh-CN" dirty="0"/>
              <a:t>job</a:t>
            </a:r>
            <a:r>
              <a:rPr kumimoji="1" lang="zh-CN" altLang="en-US" dirty="0"/>
              <a:t>皆不會接著執行</a:t>
            </a:r>
            <a:endParaRPr kumimoji="1" lang="en-US" altLang="zh-CN" dirty="0"/>
          </a:p>
          <a:p>
            <a:r>
              <a:rPr kumimoji="1" lang="en-US" altLang="zh-TW" dirty="0"/>
              <a:t>cache</a:t>
            </a:r>
          </a:p>
          <a:p>
            <a:pPr lvl="1"/>
            <a:r>
              <a:rPr kumimoji="1" lang="zh-CN" altLang="en-US" dirty="0"/>
              <a:t>文件檔案暫存</a:t>
            </a:r>
            <a:endParaRPr kumimoji="1" lang="en-US" altLang="zh-CN" dirty="0"/>
          </a:p>
          <a:p>
            <a:r>
              <a:rPr lang="en-US" altLang="zh-TW" dirty="0" err="1"/>
              <a:t>before_script</a:t>
            </a:r>
            <a:r>
              <a:rPr lang="en-US" altLang="zh-TW" dirty="0"/>
              <a:t> &amp; </a:t>
            </a:r>
            <a:r>
              <a:rPr lang="en-US" altLang="zh-TW" dirty="0" err="1"/>
              <a:t>after_script</a:t>
            </a:r>
            <a:endParaRPr lang="en-US" altLang="zh-TW" dirty="0"/>
          </a:p>
          <a:p>
            <a:pPr lvl="1"/>
            <a:r>
              <a:rPr kumimoji="1" lang="en-US" altLang="zh-TW" dirty="0"/>
              <a:t>Job </a:t>
            </a:r>
            <a:r>
              <a:rPr kumimoji="1" lang="zh-CN" altLang="en-US" dirty="0"/>
              <a:t>執行前或執行後執行。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7309F-74C9-7C4F-8897-0EC36C749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1D27435-B42B-DF4B-B8A1-CBBB32DA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181757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AAF73E-DDEA-3B45-88A6-B0639901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project pipeline status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BCDC6E8-AC28-F540-B579-D8AACCBE3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172" y="2052638"/>
            <a:ext cx="799343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3DBE3E-5D25-E14D-A5E9-D3413D368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D8E790-3732-A94D-9C41-82AF3C64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631951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228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229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053C84-9551-274B-B046-2E033AC7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r>
              <a:rPr kumimoji="1" lang="en-US" altLang="zh-TW" dirty="0"/>
              <a:t> </a:t>
            </a:r>
            <a:r>
              <a:rPr kumimoji="1" lang="zh-CN" altLang="en-US" dirty="0"/>
              <a:t>分支定義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33B7DA-A74A-5043-8194-EADDCD9BD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長期存在分支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master:</a:t>
            </a:r>
            <a:r>
              <a:rPr kumimoji="1" lang="zh-TW" altLang="en-US" dirty="0"/>
              <a:t> 核心</a:t>
            </a:r>
            <a:r>
              <a:rPr kumimoji="1" lang="zh-CN" altLang="en-US" dirty="0"/>
              <a:t>分支，不開放工程師直接</a:t>
            </a:r>
            <a:r>
              <a:rPr kumimoji="1" lang="en-US" altLang="zh-CN" dirty="0"/>
              <a:t>Commit</a:t>
            </a:r>
            <a:r>
              <a:rPr kumimoji="1" lang="zh-CN" altLang="en-US" dirty="0"/>
              <a:t>。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develop: </a:t>
            </a:r>
            <a:r>
              <a:rPr kumimoji="1" lang="zh-TW" altLang="en-US" dirty="0"/>
              <a:t>功能開發分支</a:t>
            </a:r>
            <a:endParaRPr kumimoji="1" lang="en-US" altLang="zh-TW" dirty="0"/>
          </a:p>
          <a:p>
            <a:r>
              <a:rPr kumimoji="1" lang="zh-TW" altLang="en-US" dirty="0"/>
              <a:t>短期存在分支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Hotfixes:</a:t>
            </a:r>
            <a:r>
              <a:rPr kumimoji="1" lang="zh-TW" altLang="en-US" dirty="0"/>
              <a:t> 處理</a:t>
            </a:r>
            <a:r>
              <a:rPr kumimoji="1" lang="en-US" altLang="zh-TW" dirty="0"/>
              <a:t>release</a:t>
            </a:r>
            <a:r>
              <a:rPr kumimoji="1" lang="zh-TW" altLang="en-US" dirty="0"/>
              <a:t>產品的重大</a:t>
            </a:r>
            <a:r>
              <a:rPr kumimoji="1" lang="en-US" altLang="zh-TW" dirty="0"/>
              <a:t>bug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Release branch: </a:t>
            </a:r>
            <a:r>
              <a:rPr kumimoji="1" lang="zh-CN" altLang="en-US" dirty="0"/>
              <a:t>在出版前，進行</a:t>
            </a:r>
            <a:r>
              <a:rPr kumimoji="1" lang="en-US" altLang="zh-CN" dirty="0"/>
              <a:t>releas</a:t>
            </a:r>
            <a:r>
              <a:rPr kumimoji="1" lang="en-US" altLang="zh-TW" dirty="0"/>
              <a:t>e</a:t>
            </a:r>
            <a:r>
              <a:rPr kumimoji="1" lang="zh-CN" altLang="en-US" dirty="0"/>
              <a:t>前測試。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Feature: </a:t>
            </a:r>
            <a:r>
              <a:rPr kumimoji="1" lang="zh-CN" altLang="en-US" dirty="0"/>
              <a:t>功能開發分支。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C503EB-8892-8A43-9758-37C6F03EC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9992520-EF1E-CA40-83CD-98BCAB18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185796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230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2B16E-6B99-B140-A13C-F3A2D53BE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307E2B-8373-F448-B6C4-16CD56507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除了</a:t>
            </a:r>
            <a:r>
              <a:rPr kumimoji="1" lang="en-US" altLang="zh-TW" dirty="0"/>
              <a:t>master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develop</a:t>
            </a:r>
            <a:r>
              <a:rPr kumimoji="1" lang="zh-TW" altLang="en-US" dirty="0"/>
              <a:t>，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branch</a:t>
            </a:r>
            <a:r>
              <a:rPr kumimoji="1" lang="zh-TW" altLang="en-US" dirty="0"/>
              <a:t>請</a:t>
            </a:r>
            <a:r>
              <a:rPr kumimoji="1" lang="zh-CN" altLang="en-US" dirty="0"/>
              <a:t>勿長期存在，特別是</a:t>
            </a:r>
            <a:r>
              <a:rPr kumimoji="1" lang="en-US" altLang="zh-CN" dirty="0"/>
              <a:t>feature</a:t>
            </a:r>
          </a:p>
          <a:p>
            <a:r>
              <a:rPr kumimoji="1" lang="en-US" altLang="zh-TW" dirty="0"/>
              <a:t>Release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Hotfix</a:t>
            </a:r>
            <a:r>
              <a:rPr kumimoji="1" lang="en-US" altLang="zh-TW" dirty="0"/>
              <a:t> branch</a:t>
            </a:r>
            <a:r>
              <a:rPr kumimoji="1" lang="zh-CN" altLang="en-US" dirty="0"/>
              <a:t>只能修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，不能增加新功能。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93587A-8CE1-6640-8FDA-3A1ADF090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872428-DCBB-EE49-971E-DAAB23203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3194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 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lang="en-US" altLang="zh-TW" sz="3200" dirty="0">
                <a:hlinkClick r:id="rId3"/>
              </a:rPr>
              <a:t>https://github.com/demoyuw/docker-devops</a:t>
            </a:r>
            <a:endParaRPr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5"/>
              </a:rPr>
              <a:t>https://reurl.cc/62bNxb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620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/rancher/ubunu16_install_docker.sh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379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python:2.7 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VOLUME ["/apache-tomcat-7.0.82/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"]</a:t>
            </a:r>
          </a:p>
          <a:p>
            <a:r>
              <a:rPr kumimoji="1" lang="en-US" altLang="zh-TW" dirty="0"/>
              <a:t>EXPOSE 8080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599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" altLang="zh-TW" dirty="0"/>
              <a:t>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</a:t>
            </a:r>
            <a:r>
              <a:rPr kumimoji="1" lang="en" altLang="zh-TW" dirty="0" err="1"/>
              <a:t>javaImage</a:t>
            </a:r>
            <a:r>
              <a:rPr kumimoji="1" lang="en" altLang="zh-TW" dirty="0"/>
              <a:t>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8836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–I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pPr lvl="1"/>
            <a:r>
              <a:rPr lang="en-US" altLang="zh-TW" dirty="0"/>
              <a:t>ex: FROM ubuntu:18.04</a:t>
            </a:r>
          </a:p>
          <a:p>
            <a:pPr lvl="1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r>
              <a:rPr lang="en-US" altLang="zh-TW" dirty="0"/>
              <a:t>COPY </a:t>
            </a:r>
            <a:r>
              <a:rPr lang="en-US" altLang="zh-TW" dirty="0" err="1"/>
              <a:t>test.war</a:t>
            </a:r>
            <a:r>
              <a:rPr lang="en-US" altLang="zh-TW" dirty="0"/>
              <a:t> .</a:t>
            </a:r>
          </a:p>
          <a:p>
            <a:r>
              <a:rPr lang="en-US" altLang="zh-TW" dirty="0"/>
              <a:t>COPY /home/users/files .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–c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表示法：不調用</a:t>
            </a:r>
            <a:r>
              <a:rPr lang="en-US" altLang="zh-CN" dirty="0"/>
              <a:t>/bin/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zh-TW" altLang="en-US" dirty="0"/>
              <a:t>執行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80:8080/</a:t>
            </a:r>
            <a:r>
              <a:rPr lang="en-US" altLang="zh-TW" dirty="0" err="1"/>
              <a:t>tcp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8341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A4768D-00FE-7A49-9D1E-9C740D716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DevOps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8F2F1-228D-C341-8E3C-E6D0AE073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一種文化</a:t>
            </a:r>
            <a:endParaRPr kumimoji="1" lang="en-US" altLang="zh-TW" dirty="0"/>
          </a:p>
          <a:p>
            <a:r>
              <a:rPr kumimoji="1" lang="zh-TW" altLang="en-US" dirty="0"/>
              <a:t>從</a:t>
            </a:r>
            <a:r>
              <a:rPr kumimoji="1" lang="en-US" altLang="zh-TW" dirty="0"/>
              <a:t>Developer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Operator </a:t>
            </a:r>
            <a:r>
              <a:rPr kumimoji="1" lang="zh-CN" altLang="en-US" dirty="0"/>
              <a:t>互相合作</a:t>
            </a:r>
            <a:endParaRPr kumimoji="1" lang="en-US" altLang="zh-CN" dirty="0"/>
          </a:p>
          <a:p>
            <a:r>
              <a:rPr kumimoji="1" lang="zh-CN" altLang="en-US" dirty="0"/>
              <a:t>自動化所有流程</a:t>
            </a:r>
            <a:endParaRPr kumimoji="1" lang="en-US" altLang="zh-CN" dirty="0"/>
          </a:p>
          <a:p>
            <a:r>
              <a:rPr kumimoji="1" lang="zh-CN" altLang="en-US" dirty="0"/>
              <a:t>提高軟體穩定性及可維護性</a:t>
            </a:r>
            <a:endParaRPr kumimoji="1" lang="en-US" altLang="zh-CN" dirty="0"/>
          </a:p>
          <a:p>
            <a:r>
              <a:rPr kumimoji="1" lang="zh-CN" altLang="en-US" dirty="0"/>
              <a:t>加快軟體</a:t>
            </a:r>
            <a:r>
              <a:rPr kumimoji="1" lang="en-US" altLang="zh-CN" dirty="0"/>
              <a:t>release</a:t>
            </a:r>
            <a:r>
              <a:rPr kumimoji="1" lang="zh-CN" altLang="en-US" dirty="0"/>
              <a:t>速度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8A919D-3B74-A24C-8A65-32365446F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03186F-80C5-014B-996A-0FEEF284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391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  <a:endParaRPr kumimoji="1" lang="en-US" altLang="zh-TW" dirty="0"/>
          </a:p>
          <a:p>
            <a:r>
              <a:rPr kumimoji="1" lang="en-US" altLang="zh-TW" dirty="0"/>
              <a:t>Process detail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0290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73027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58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3070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C0C733B-8404-A04C-AEF9-88A5BFDB9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DevOps</a:t>
            </a:r>
            <a:r>
              <a:rPr lang="zh-TW" altLang="en-US" b="1" dirty="0"/>
              <a:t>適用模式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513D585-B0E7-8442-95E2-C80A8F4D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資料來源：</a:t>
            </a:r>
            <a:r>
              <a:rPr kumimoji="1" lang="zh-TW" altLang="en-US" dirty="0"/>
              <a:t>圖片來源</a:t>
            </a:r>
            <a:r>
              <a:rPr kumimoji="1" lang="en-US" altLang="zh-TW" dirty="0"/>
              <a:t>:</a:t>
            </a:r>
            <a:r>
              <a:rPr lang="en-US" altLang="zh-TW" dirty="0">
                <a:hlinkClick r:id="rId2"/>
              </a:rPr>
              <a:t>https://mp.weixin.qq.com/s/L1vl8-SXNpV2Mt7gXU_gCA?fbclid=IwAR0mUuqK3-_UfYuKjzVHYb_yd5Pa4leb20vMXX6RbVwXJ1UeSz9F_XLplcI</a:t>
            </a:r>
            <a:endParaRPr kumimoji="1"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59E39A-78BB-374B-805A-F7EBB5B2C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ABC0EB-EE52-4D4D-ABC2-D5572D3C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54165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06001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42927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663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43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335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F382D28-E66A-FD41-84E2-EF5EC768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container deploy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01562E4B-D9A1-F044-B0A5-E61F537F0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docker run </a:t>
            </a:r>
            <a:r>
              <a:rPr lang="en-US" altLang="zh-TW" dirty="0"/>
              <a:t>--env GITLAB_OMNIBUS_CONFIG="</a:t>
            </a:r>
            <a:r>
              <a:rPr lang="en-US" altLang="zh-TW" dirty="0" err="1"/>
              <a:t>external_url</a:t>
            </a:r>
            <a:r>
              <a:rPr lang="en-US" altLang="zh-TW" dirty="0"/>
              <a:t> 'http://{vm1</a:t>
            </a:r>
            <a:r>
              <a:rPr lang="zh-CN" altLang="en-US" dirty="0"/>
              <a:t>外部</a:t>
            </a:r>
            <a:r>
              <a:rPr lang="en-US" altLang="zh-CN" dirty="0" err="1"/>
              <a:t>ip</a:t>
            </a:r>
            <a:r>
              <a:rPr lang="en-US" altLang="zh-TW" dirty="0"/>
              <a:t>}';" </a:t>
            </a:r>
            <a:r>
              <a:rPr kumimoji="1" lang="en-US" altLang="zh-TW" dirty="0"/>
              <a:t> --detach --publish 443:443 --publish 80:80 --publish 10022:22 --name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--restart always --volume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/config:/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--volume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/logs:/var/log/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--volume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/data:/var/opt/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gitlab-ce:latest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D86EB0-AB7F-6744-B2DE-2649B030A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39CCE1C-6F8D-734E-914C-86014953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81029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50BADC-20FA-E340-863D-89E052DC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</a:t>
            </a:r>
            <a:r>
              <a:rPr lang="en-US" altLang="zh-CN" dirty="0"/>
              <a:t>Gitlab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3657613B-DA14-774C-AD65-8C9D52236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304F1E-8C13-5B47-80F4-32163C8A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937282-0440-CA4B-B392-45704D44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5086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E9F42-3B68-8D49-99B9-3648B03A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root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4CB174B-8956-C848-BC25-0C9171511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714" y="2052638"/>
            <a:ext cx="708034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799F29-D7BD-494C-B9EC-4290D2E0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D7735F-4D13-C54C-8E17-3D7BBADE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42092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4DF23-FDC3-9D41-962C-DF99D2CF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login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2BE9FF4-4844-A84D-98B8-2C6CF9285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03EBF0-2E50-E643-BD88-DCBE7767F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2E055B-9A7F-5341-9B73-F512BEE2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87510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30426-6D8A-ED4F-A46B-47AC1D71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UI</a:t>
            </a:r>
            <a:r>
              <a:rPr kumimoji="1" lang="zh-TW" altLang="en-US" dirty="0"/>
              <a:t> 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4485BA1-EE1A-8045-9769-475ECA544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388" y="2052638"/>
            <a:ext cx="792899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A94089-43BF-0641-9AE2-07516680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F45545-D99C-DE4E-A184-115FD863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323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模式</a:t>
            </a:r>
            <a:r>
              <a:rPr lang="en-US" altLang="zh-CN" b="1" dirty="0"/>
              <a:t>1 </a:t>
            </a:r>
            <a:r>
              <a:rPr lang="en-US" altLang="zh-TW" b="1" dirty="0"/>
              <a:t>Dev + 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9972A3-9F32-C24E-9930-12BA30656E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980" y="1331119"/>
            <a:ext cx="722363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 </a:t>
            </a:r>
            <a:r>
              <a:rPr lang="zh-TW" altLang="en-US" dirty="0"/>
              <a:t>兩個團隊互相合作，而中間的交集即為</a:t>
            </a:r>
            <a:r>
              <a:rPr lang="en-US" altLang="zh-TW" dirty="0"/>
              <a:t>DevOps</a:t>
            </a:r>
            <a:r>
              <a:rPr lang="zh-TW" altLang="en-US" dirty="0"/>
              <a:t>人員，暨了解</a:t>
            </a:r>
            <a:r>
              <a:rPr lang="en-US" altLang="zh-TW" dirty="0"/>
              <a:t>Dev</a:t>
            </a:r>
            <a:r>
              <a:rPr lang="zh-TW" altLang="en-US" dirty="0"/>
              <a:t>且同時了解</a:t>
            </a:r>
            <a:r>
              <a:rPr lang="en-US" altLang="zh-TW" dirty="0"/>
              <a:t>Ops</a:t>
            </a:r>
            <a:r>
              <a:rPr lang="zh-TW" altLang="en-US" dirty="0"/>
              <a:t>，當作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間溝通的橋樑。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37487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4FD2A3-7558-3B4E-854F-833188E5C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– </a:t>
            </a:r>
            <a:r>
              <a:rPr kumimoji="1" lang="zh-TW" altLang="en-US" dirty="0"/>
              <a:t>建立新專案，</a:t>
            </a:r>
            <a:r>
              <a:rPr kumimoji="1" lang="en-US" altLang="zh-TW" dirty="0"/>
              <a:t>from URL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F7327F8-DAC9-2F4C-8296-711A005DE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168450"/>
            <a:ext cx="8947150" cy="39641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25F678-890B-E345-9BEF-DE5A79163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3058F-CF1E-4E4F-9B37-504BEF87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10478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01A47-8513-BF46-9761-76157402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新專案名稱及擁有者設定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0257FDF-CB8D-F547-BDF0-7FD5DF85A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834" y="2052638"/>
            <a:ext cx="580810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9337D2-B704-534E-B3A2-3291E9DEE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2E3312-395A-D145-BA00-1E8D0842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3964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3FFDAC-A35C-6E42-940D-40C459C3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設定新專案權限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4AC809E-4888-8C40-A86D-BFA0971AB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818" y="2052638"/>
            <a:ext cx="588614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CEB258-0710-7848-91E2-2856410BC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DA650E-ABAC-2C44-8423-B47CF642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16659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A920D2C-D2DB-484A-983B-9CECA49A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</a:t>
            </a:r>
            <a:r>
              <a:rPr lang="en-US" altLang="zh-CN" dirty="0"/>
              <a:t>Jenkins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6869AD9-99E5-A447-8A63-4BE72E3AF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54BE09-A259-8745-94F0-C9CBF93E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5B390B-0B1C-DF46-BADC-75D35703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88918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59620C-7E82-9B43-A901-1D5ED5E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Jenkins using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2A690-84D5-F44C-9ED3-BCEB1108B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-u root -p 8080:8080 -v $HOME/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-data:/var/</a:t>
            </a:r>
            <a:r>
              <a:rPr kumimoji="1" lang="en-US" altLang="zh-TW" dirty="0" err="1"/>
              <a:t>jenkins_home</a:t>
            </a:r>
            <a:r>
              <a:rPr kumimoji="1" lang="en-US" altLang="zh-TW" dirty="0"/>
              <a:t> -v 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:/var/run/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jenkinsci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blueocean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266BE4-29A2-4A47-A8D9-D0152B62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E370D7C-8363-A143-9098-8E82BB86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1696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9D3884-0E0D-774A-923E-245955DA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1C2183D-ED4A-CE43-8EF7-CE1EB93E2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167" y="2052638"/>
            <a:ext cx="566744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611665-035E-E640-9BB1-0AE8B4DE2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D054C99-D6BB-E94F-A1B0-7AE8AC2A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76873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08CE9-E516-914C-9437-D03F6C15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取得</a:t>
            </a:r>
            <a:r>
              <a:rPr kumimoji="1" lang="en-US" altLang="zh-CN" dirty="0"/>
              <a:t>Jenkins 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24E256-8AA2-4E4C-911D-A28EA812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exec -it 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cat /var/</a:t>
            </a:r>
            <a:r>
              <a:rPr kumimoji="1" lang="en-US" altLang="zh-TW" dirty="0" err="1"/>
              <a:t>jenkins_home</a:t>
            </a:r>
            <a:r>
              <a:rPr kumimoji="1" lang="en-US" altLang="zh-TW" dirty="0"/>
              <a:t>/secrets/</a:t>
            </a:r>
            <a:r>
              <a:rPr kumimoji="1" lang="en-US" altLang="zh-TW" dirty="0" err="1"/>
              <a:t>initialAdminPassword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55211C-1D75-374A-8EFF-6882723D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FD953C-809A-3E40-87DF-FFA964D7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25433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2D02F-2E2F-2941-B5B4-73868C2C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安裝預設套件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47B7C76-FBB9-4F4B-9773-A83531ABE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139" y="2052638"/>
            <a:ext cx="568749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43B62D-07C7-DD43-AB51-1CFE981B0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2F36A4-0EB5-5A45-AE8A-3C610777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5283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82AD3-90DE-DD42-AB17-EA8C3D94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Admin User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0AF1BC3-4FC7-9047-925E-1099A803E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3830" y="2052638"/>
            <a:ext cx="460611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4FCAB0-29EC-954A-B12B-865BCDB3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6D7BAD-B9CD-B343-8A7F-8FE53BD8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41702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E14C21-BC74-5240-85D5-158C543D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domain name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B039583-824F-614C-BC3D-E24BB49E2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853" y="2052638"/>
            <a:ext cx="565407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4972D2-02C5-654E-B5EC-2AC8B8959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49B0BB-97A3-BE42-BCA0-F1268B4D6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2512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模式</a:t>
            </a:r>
            <a:r>
              <a:rPr lang="en-US" altLang="zh-CN" b="1" dirty="0"/>
              <a:t>2 </a:t>
            </a:r>
            <a:r>
              <a:rPr lang="zh-TW" altLang="en-US" b="1" dirty="0"/>
              <a:t>共享</a:t>
            </a:r>
            <a:r>
              <a:rPr lang="en-US" altLang="zh-TW" b="1" dirty="0"/>
              <a:t>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團隊大部分人員共享</a:t>
            </a:r>
            <a:r>
              <a:rPr lang="en-US" altLang="zh-TW" dirty="0"/>
              <a:t>Ops</a:t>
            </a:r>
            <a:r>
              <a:rPr lang="zh-TW" altLang="en-US" dirty="0"/>
              <a:t>的工作，所以</a:t>
            </a:r>
            <a:r>
              <a:rPr lang="en-US" altLang="zh-TW" dirty="0" err="1"/>
              <a:t>Devs</a:t>
            </a:r>
            <a:r>
              <a:rPr lang="zh-TW" altLang="en-US" dirty="0"/>
              <a:t>在開發時會考量到本身後續維運的難度，而設計軟體。本架構適用於團隊</a:t>
            </a:r>
            <a:r>
              <a:rPr lang="en-US" altLang="zh-TW" dirty="0"/>
              <a:t>(Facebook</a:t>
            </a:r>
            <a:r>
              <a:rPr lang="zh-TW" altLang="en-US" dirty="0"/>
              <a:t>、</a:t>
            </a:r>
            <a:r>
              <a:rPr lang="en-US" altLang="zh-TW" dirty="0"/>
              <a:t>Netflix)</a:t>
            </a:r>
            <a:r>
              <a:rPr lang="zh-TW" altLang="en-US" dirty="0"/>
              <a:t>聚焦於開發單一核心產品，當多個產品同時進行時，會讓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近一步分開到模式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294445-E40F-F94C-9542-13F00B04CC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40" y="1294362"/>
            <a:ext cx="7159350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001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17F7F9-AF18-094E-94D8-B2ADB98C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進入操作畫面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D6CC09-78A7-D542-9DB3-7D629522B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79161"/>
            <a:ext cx="8947150" cy="414271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BBE0AC-C7CE-5E46-8411-95BD77AC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EF90A0-EB4F-644E-A58A-AD9AA7C7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42028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94A6923-4A1B-7643-A501-C5C7E559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and </a:t>
            </a:r>
            <a:r>
              <a:rPr lang="en-US" altLang="zh-CN" dirty="0"/>
              <a:t>Jenkins hook together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370A473-FE8C-4749-9E8A-0A6765FDA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FC83D4-9541-8D4C-A393-3DB51C63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632C4B-3462-2148-B807-EE520A13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30334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83A20C-3CBE-A746-8E28-978C68B6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user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Access</a:t>
            </a:r>
            <a:r>
              <a:rPr kumimoji="1" lang="en-US" altLang="zh-TW" dirty="0"/>
              <a:t> token - 1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1575B50-BD22-DB41-BA4B-2636E4934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721" y="2052638"/>
            <a:ext cx="832033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B635E5-4FCE-5B46-9129-73343927D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99688A-8DBF-2E4F-81EC-EA20EBBC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680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3933F2-65C4-1340-9718-CD462F79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設定此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0DB4231-7464-BF4E-957D-73A28774C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816" y="2052638"/>
            <a:ext cx="560614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01005D-4DA6-9641-AFE6-459F9E7F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30258E-D4C4-F84C-BEA5-F3E96258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01344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2D110-EFAF-B64F-ABED-81116279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得到</a:t>
            </a:r>
            <a:r>
              <a:rPr kumimoji="1" lang="en-US" altLang="zh-CN" dirty="0"/>
              <a:t>token</a:t>
            </a:r>
            <a:br>
              <a:rPr kumimoji="1" lang="en-US" altLang="zh-CN" dirty="0"/>
            </a:b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5B515D0-1EC0-F34D-8001-82F2F4E26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4966" y="2052638"/>
            <a:ext cx="498384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C206A2-5AF5-0C49-820C-EEB3DD7DD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9CA848-C949-F443-9779-25DA5FCC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74068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BFDE6F-E580-2A4D-A6EB-5B7BC301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把</a:t>
            </a:r>
            <a:r>
              <a:rPr kumimoji="1" lang="en-US" altLang="zh-CN" dirty="0"/>
              <a:t>token </a:t>
            </a:r>
            <a:r>
              <a:rPr kumimoji="1" lang="zh-CN" altLang="en-US" dirty="0"/>
              <a:t>另存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80626-D37F-DD46-BD03-79731C25D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9339" y="2295399"/>
            <a:ext cx="504746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90486D-340A-EB4A-8302-6C92EB10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68F78A-6246-AF48-8EF3-D68A393E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87535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0089AC-847E-4047-84B6-CD3A7661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 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plugin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30C4B6C-046D-2441-8C47-30F4D518E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210" y="2052638"/>
            <a:ext cx="836535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A7F7B9-229C-6949-AF0C-1EE82E19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C536C3-1A6C-0346-B979-F066F3C6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9311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754648-C606-9E4D-8B6E-1638892B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 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plugin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71B603E-5FC4-244A-80AA-1C6CF6D67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7807" y="2052638"/>
            <a:ext cx="837816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08E791-5C44-4449-8506-C2C1D9A3B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6B21293-157F-C549-A920-EEFBF4569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00287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46E075-4624-4F49-A135-D9CE1AA3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</a:t>
            </a:r>
            <a:r>
              <a:rPr kumimoji="1" lang="zh-CN" altLang="en-US" dirty="0"/>
              <a:t>系統參數設定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B6BEC7E-8CEE-9946-8BE0-62C7C8E3E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2239" y="2052638"/>
            <a:ext cx="600929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15C5E4-690B-B14A-A8B7-335DDE36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1E9153-8BCE-9C4E-9BC1-EB10F690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24125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9A5BF-4F43-5644-B062-E6FB82D2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gitlab</a:t>
            </a:r>
            <a:r>
              <a:rPr kumimoji="1" lang="en-US" altLang="zh-CN" dirty="0"/>
              <a:t> URL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 Credentials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DC8D324-BBBF-9E49-BEC5-2D30C47A7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2250"/>
            <a:ext cx="8947150" cy="29165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6D6096-D016-C545-9FB9-8F620E41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F8B53FE-1E5F-D44C-ABBB-81A79535D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4744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3: Ops</a:t>
            </a:r>
            <a:r>
              <a:rPr lang="zh-TW" altLang="en-US" b="1" dirty="0"/>
              <a:t>作為</a:t>
            </a:r>
            <a:r>
              <a:rPr lang="en-US" altLang="zh-TW" b="1" dirty="0"/>
              <a:t>IaaS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Ops </a:t>
            </a:r>
            <a:r>
              <a:rPr lang="zh-TW" altLang="en-US" dirty="0"/>
              <a:t>全由</a:t>
            </a:r>
            <a:r>
              <a:rPr lang="en-US" altLang="zh-TW" dirty="0"/>
              <a:t>IaaS</a:t>
            </a:r>
            <a:r>
              <a:rPr lang="zh-TW" altLang="en-US" dirty="0"/>
              <a:t>公有雲服務來取代，適用在小規模軟體服務，</a:t>
            </a:r>
            <a:r>
              <a:rPr lang="en-US" altLang="zh-TW" dirty="0"/>
              <a:t>Dev</a:t>
            </a:r>
            <a:r>
              <a:rPr lang="zh-TW" altLang="en-US" dirty="0"/>
              <a:t>團隊在內部組建小規模團體進行軟體維運，監控，</a:t>
            </a:r>
            <a:r>
              <a:rPr lang="en-US" altLang="zh-TW" dirty="0"/>
              <a:t>Server</a:t>
            </a:r>
            <a:r>
              <a:rPr lang="zh-TW" altLang="en-US" dirty="0"/>
              <a:t>配置等設定。當規模數增長時，最終還是會組建獨立的</a:t>
            </a:r>
            <a:r>
              <a:rPr lang="en-US" altLang="zh-TW" dirty="0"/>
              <a:t>Ops</a:t>
            </a:r>
            <a:r>
              <a:rPr lang="zh-TW" altLang="en-US" dirty="0"/>
              <a:t>回到模式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E9A131-D547-5349-90C1-7D1B4F103D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272" y="1294362"/>
            <a:ext cx="718510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4440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9E8C4-4ABD-144E-9072-39094821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EEC9DD5-BF60-7748-A2EF-C10C0E013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719" y="2052638"/>
            <a:ext cx="843833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24F53D-65CD-3240-8FBF-F983E1DC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DB8580-CEDB-A049-AF4B-A31B9A043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5672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2EA878-00B2-7C4E-B5C2-49E2F5C9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確認</a:t>
            </a:r>
            <a:r>
              <a:rPr kumimoji="1" lang="en-US" altLang="zh-CN" dirty="0"/>
              <a:t>URL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Credentials</a:t>
            </a:r>
            <a:r>
              <a:rPr kumimoji="1" lang="zh-CN" altLang="en-US" dirty="0"/>
              <a:t>，並</a:t>
            </a:r>
            <a:r>
              <a:rPr kumimoji="1" lang="en-US" altLang="zh-CN" dirty="0"/>
              <a:t>Test Connection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28A4F71-3EAA-4B42-BC82-B0523CB1F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834931"/>
            <a:ext cx="8947150" cy="263117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3D51D3-141D-A34D-BBF8-236E3ABE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4306D0-308E-6A40-AAEA-5E7107A9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91454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4AB6E-B3A7-2C40-AD54-A57B5B3B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CN" altLang="en-US" dirty="0"/>
              <a:t>建立</a:t>
            </a:r>
            <a:r>
              <a:rPr kumimoji="1" lang="en-US" altLang="zh-CN" dirty="0"/>
              <a:t>Git project</a:t>
            </a:r>
            <a:r>
              <a:rPr kumimoji="1" lang="zh-CN" altLang="en-US" dirty="0"/>
              <a:t>同名專案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6AE20FB-E260-8E4E-8F62-20C1F9CB7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780" y="2052638"/>
            <a:ext cx="744221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0CADCC-9AEF-4748-A4FE-26871D7D0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400E4B-7438-E044-B5FF-FAD08F61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9246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056A-A792-D244-B13F-5B9F582C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設定原始碼來源，</a:t>
            </a:r>
            <a:r>
              <a:rPr kumimoji="1" lang="en-US" altLang="zh-CN" dirty="0" err="1"/>
              <a:t>Url</a:t>
            </a:r>
            <a:r>
              <a:rPr kumimoji="1" lang="en-US" altLang="zh-CN" dirty="0"/>
              <a:t>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Credentials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BFB861F-78E6-464C-9790-1FC910C1E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871" y="2052638"/>
            <a:ext cx="886803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45615A-7462-1B4B-87CB-112FBE4A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7A730-A590-8349-BC20-00201E9E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4797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58C002-5F31-7544-86B1-B9AD97D2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 點選建置觸發，取得</a:t>
            </a:r>
            <a:r>
              <a:rPr kumimoji="1" lang="en-US" altLang="zh-TW" dirty="0"/>
              <a:t>Secret 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9DDB376-37A4-B342-9AC5-3026F0D7C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193" y="2052638"/>
            <a:ext cx="532539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8D9133-95FD-3349-A76F-B0BB32A97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3FC159-427E-2E47-8011-DFA276C37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7015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6E015B-92E3-F440-8CC9-CB368BBA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z="3600" dirty="0"/>
              <a:t>至</a:t>
            </a:r>
            <a:r>
              <a:rPr kumimoji="1" lang="en-US" altLang="zh-TW" sz="3600" dirty="0"/>
              <a:t>Admin/Settings/Network/Outbound </a:t>
            </a:r>
            <a:r>
              <a:rPr kumimoji="1" lang="en-US" altLang="zh-TW" sz="3600" dirty="0" err="1"/>
              <a:t>reuests</a:t>
            </a:r>
            <a:r>
              <a:rPr kumimoji="1" lang="zh-TW" altLang="en-US" sz="3600" dirty="0"/>
              <a:t>，勾選</a:t>
            </a:r>
            <a:r>
              <a:rPr kumimoji="1" lang="en-US" altLang="zh-TW" sz="3600" dirty="0" err="1"/>
              <a:t>allonw</a:t>
            </a:r>
            <a:r>
              <a:rPr kumimoji="1" lang="en-US" altLang="zh-TW" sz="3600" dirty="0"/>
              <a:t> request to the local </a:t>
            </a:r>
            <a:r>
              <a:rPr kumimoji="1" lang="en-US" altLang="zh-TW" sz="3600" dirty="0" err="1"/>
              <a:t>netowrk</a:t>
            </a:r>
            <a:endParaRPr kumimoji="1" lang="zh-TW" altLang="en-US" sz="36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F8920A9-CFE4-7144-A09D-F1595A347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3797" y="2209520"/>
            <a:ext cx="628144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4CFB0E-8375-D34B-AAA8-43C1CA921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D902B9-7014-C44D-A93D-28782F9B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53166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122D45-0F2F-3D40-AF05-3FDCAB3C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到專案內</a:t>
            </a:r>
            <a:r>
              <a:rPr kumimoji="1" lang="en-US" altLang="zh-CN" dirty="0"/>
              <a:t>/ Settings/ integrations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ED5B9D9-13EB-8D48-8A36-C411E6ECC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029" y="2052638"/>
            <a:ext cx="629571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794E9C-A255-DC4D-AEBE-892EA23D8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DA0BBB8-69F1-564B-ACD8-891A3F34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13248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6C7E1-141B-1042-BB3C-B771893B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填入</a:t>
            </a:r>
            <a:r>
              <a:rPr kumimoji="1" lang="en-US" altLang="zh-TW" dirty="0" err="1"/>
              <a:t>Url</a:t>
            </a:r>
            <a:r>
              <a:rPr kumimoji="1" lang="zh-CN" altLang="en-US" dirty="0"/>
              <a:t>及</a:t>
            </a:r>
            <a:r>
              <a:rPr kumimoji="1" lang="en-US" altLang="zh-CN" dirty="0"/>
              <a:t>Secret token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EA583F-8661-8344-AE4B-B039AF750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288E30-09D7-F140-BE5B-28470BC4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30772D8-3747-2846-B321-0F40B612B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9219" y="2052638"/>
            <a:ext cx="6815338" cy="419576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79E452F-8E27-6A49-9983-280D4BAFDA22}"/>
              </a:ext>
            </a:extLst>
          </p:cNvPr>
          <p:cNvSpPr txBox="1"/>
          <p:nvPr/>
        </p:nvSpPr>
        <p:spPr>
          <a:xfrm>
            <a:off x="1723604" y="1254265"/>
            <a:ext cx="732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http://{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IP}:8080/project/docker-</a:t>
            </a:r>
            <a:r>
              <a:rPr kumimoji="1" lang="en-US" altLang="zh-TW" dirty="0" err="1"/>
              <a:t>devops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74125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E047AB-A4E0-3A4D-A8F9-AE966F8D5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webhook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6667039-697D-2A4B-95EC-F6DEEF754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379" y="2052638"/>
            <a:ext cx="598101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D3E5B2-9991-B443-8903-3C3E4CC0E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3BA258-9930-5B45-BC62-B3AB0F3C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11200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6F2EA-FC0F-9B4A-B728-60828DF7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點選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Tete</a:t>
            </a:r>
            <a:r>
              <a:rPr kumimoji="1" lang="zh-TW" altLang="en-US" dirty="0"/>
              <a:t>，測試</a:t>
            </a:r>
            <a:r>
              <a:rPr kumimoji="1" lang="en-US" altLang="zh-TW" dirty="0"/>
              <a:t>Webhook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B92174-6FB5-524A-BCB5-CEAC3CC5A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6860" y="2052638"/>
            <a:ext cx="400005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67FCFF-8FBF-8146-AF4F-79E4BEE74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2020/5/24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8DC4FE-71F2-524C-9150-5D3D16EF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63010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5644</Words>
  <Application>Microsoft Macintosh PowerPoint</Application>
  <PresentationFormat>寬螢幕</PresentationFormat>
  <Paragraphs>1227</Paragraphs>
  <Slides>232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232</vt:i4>
      </vt:variant>
    </vt:vector>
  </HeadingPairs>
  <TitlesOfParts>
    <vt:vector size="239" baseType="lpstr">
      <vt:lpstr>Microsoft JhengHei</vt:lpstr>
      <vt:lpstr>Arial</vt:lpstr>
      <vt:lpstr>Calibri</vt:lpstr>
      <vt:lpstr>Calibri Light</vt:lpstr>
      <vt:lpstr>Trebuchet MS</vt:lpstr>
      <vt:lpstr>Wingdings 3</vt:lpstr>
      <vt:lpstr>離子</vt:lpstr>
      <vt:lpstr>devops：jenkins 搭配 docker 持續整合實務班</vt:lpstr>
      <vt:lpstr>Outlook</vt:lpstr>
      <vt:lpstr>課程資源</vt:lpstr>
      <vt:lpstr>ssh 登入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DevOps 錯誤使用</vt:lpstr>
      <vt:lpstr>反類型A: 獨立的Dev 與Ops</vt:lpstr>
      <vt:lpstr>反類型B:獨立的Dev, Ops and DevOps</vt:lpstr>
      <vt:lpstr>反類型C: Dev不需要Ops</vt:lpstr>
      <vt:lpstr>反類型D: DevOps作為Dev 單純的工具團隊</vt:lpstr>
      <vt:lpstr>反類型E: SysAdmin 更名</vt:lpstr>
      <vt:lpstr>CI/CD</vt:lpstr>
      <vt:lpstr>Gitflow 開發流程圖</vt:lpstr>
      <vt:lpstr>Gitflow 分支定義</vt:lpstr>
      <vt:lpstr>Gitflow</vt:lpstr>
      <vt:lpstr>3. Docker</vt:lpstr>
      <vt:lpstr>Docker </vt:lpstr>
      <vt:lpstr>Container </vt:lpstr>
      <vt:lpstr>Container vs. Virtual Machine -1</vt:lpstr>
      <vt:lpstr>Container vs. Virtual Machine -2</vt:lpstr>
      <vt:lpstr>Docker 與Kubernetes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自己build: 產生image</vt:lpstr>
      <vt:lpstr>Docker image -1</vt:lpstr>
      <vt:lpstr>Docker image -2</vt:lpstr>
      <vt:lpstr>Docker image -3</vt:lpstr>
      <vt:lpstr>Docker image -4</vt:lpstr>
      <vt:lpstr>Docker process -1</vt:lpstr>
      <vt:lpstr>Docker process -2</vt:lpstr>
      <vt:lpstr>Docker process -3</vt:lpstr>
      <vt:lpstr>4.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Gitlab container deploy</vt:lpstr>
      <vt:lpstr>部署Gitlab</vt:lpstr>
      <vt:lpstr>設定root密碼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部署Jenkins</vt:lpstr>
      <vt:lpstr>Install Jenkins using docker</vt:lpstr>
      <vt:lpstr>Jenkins頁面</vt:lpstr>
      <vt:lpstr>取得Jenkins 預設密碼</vt:lpstr>
      <vt:lpstr>安裝預設套件</vt:lpstr>
      <vt:lpstr>新增Admin User</vt:lpstr>
      <vt:lpstr>設定domain name</vt:lpstr>
      <vt:lpstr>進入操作畫面</vt:lpstr>
      <vt:lpstr>GitLab and Jenkins hook together</vt:lpstr>
      <vt:lpstr>Gitlab and Jenkins hook together – gitlab user 產生Access token - 1</vt:lpstr>
      <vt:lpstr>Gitlab and Jenkins hook together – 設定此token權限</vt:lpstr>
      <vt:lpstr>Gitlab and Jenkins hook together – 得到token </vt:lpstr>
      <vt:lpstr>Gitlab and Jenkins hook together – 把token 另存</vt:lpstr>
      <vt:lpstr>Gitlab and Jenkins hook together – Jenkins install gitlab plugin</vt:lpstr>
      <vt:lpstr>Gitlab and Jenkins hook together – Jenkins install gitlab plugin</vt:lpstr>
      <vt:lpstr>Gitlab and Jenkins hook together – Jenkins系統參數設定</vt:lpstr>
      <vt:lpstr>Gitlab and Jenkins hook together – 設定gitlab URL 及 Credentials</vt:lpstr>
      <vt:lpstr>設定token</vt:lpstr>
      <vt:lpstr>確認URL 及Credentials，並Test Connection</vt:lpstr>
      <vt:lpstr>Jenkins 建立Git project同名專案</vt:lpstr>
      <vt:lpstr>設定原始碼來源，Url 及Credentials</vt:lpstr>
      <vt:lpstr> 點選建置觸發，取得Secret token</vt:lpstr>
      <vt:lpstr>至Admin/Settings/Network/Outbound reuests，勾選allonw request to the local netowrk</vt:lpstr>
      <vt:lpstr>到專案內/ Settings/ integrations</vt:lpstr>
      <vt:lpstr>填入Url及Secret token</vt:lpstr>
      <vt:lpstr>新增webhook</vt:lpstr>
      <vt:lpstr>點選 Tete，測試Webhook</vt:lpstr>
      <vt:lpstr>得到回傳狀態200</vt:lpstr>
      <vt:lpstr>Jenkins被Gitlab驅動紀錄</vt:lpstr>
      <vt:lpstr>SonarQube</vt:lpstr>
      <vt:lpstr>Jenkins 驅動 SonarQube</vt:lpstr>
      <vt:lpstr>部署SonarQube Server</vt:lpstr>
      <vt:lpstr>SonaQube server頁面</vt:lpstr>
      <vt:lpstr>SonaQube server login</vt:lpstr>
      <vt:lpstr>SonaQube server 頁面</vt:lpstr>
      <vt:lpstr>SonaQube runner 設定</vt:lpstr>
      <vt:lpstr>設定建立SonarQube runner</vt:lpstr>
      <vt:lpstr>SonarQube 報告</vt:lpstr>
      <vt:lpstr>SonarQube 報告檢視</vt:lpstr>
      <vt:lpstr>打包Docker image</vt:lpstr>
      <vt:lpstr>打包Docker image</vt:lpstr>
      <vt:lpstr>上傳docker image 到docker hub</vt:lpstr>
      <vt:lpstr>上傳docker image 到docker hub</vt:lpstr>
      <vt:lpstr>至docker hub檢查image 是否有上傳</vt:lpstr>
      <vt:lpstr>部署flask api container</vt:lpstr>
      <vt:lpstr>部署flask api container</vt:lpstr>
      <vt:lpstr>VM1上就多部署python-flask api</vt:lpstr>
      <vt:lpstr>檢查 {VM1 外網IP}:10009</vt:lpstr>
      <vt:lpstr>Flask Api 執行單元測試</vt:lpstr>
      <vt:lpstr>Flask Api 執行單元測試</vt:lpstr>
      <vt:lpstr>單元測試結果</vt:lpstr>
      <vt:lpstr>關閉Jenkins與flask api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用rancher 安裝Kubernetes</vt:lpstr>
      <vt:lpstr>Deploy Kubernetes: Rancher</vt:lpstr>
      <vt:lpstr>Deploy Rancher</vt:lpstr>
      <vt:lpstr>Deploy Rancher</vt:lpstr>
      <vt:lpstr>設定admin密碼</vt:lpstr>
      <vt:lpstr>設定URL</vt:lpstr>
      <vt:lpstr>Rancher UI，點選Add Cluster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到vm2執行此command</vt:lpstr>
      <vt:lpstr>部署完成，點選右上角kubeconfig file.</vt:lpstr>
      <vt:lpstr>另存Kubeconfig file.</vt:lpstr>
      <vt:lpstr>Kubernetes 操作</vt:lpstr>
      <vt:lpstr>放置kube conf</vt:lpstr>
      <vt:lpstr>切換k8s 環境 -1</vt:lpstr>
      <vt:lpstr>切換k8s 環境 -2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K8s node -1</vt:lpstr>
      <vt:lpstr>K8s node -2</vt:lpstr>
      <vt:lpstr>K8s node-3 </vt:lpstr>
      <vt:lpstr>K8s service yaml -1</vt:lpstr>
      <vt:lpstr>K8s service yaml -2</vt:lpstr>
      <vt:lpstr>PowerPoint 簡報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K8s 資源使用率 </vt:lpstr>
      <vt:lpstr>Rancher pipeline</vt:lpstr>
      <vt:lpstr>Rancher pipeline 支援版本</vt:lpstr>
      <vt:lpstr>進行Gitlab與rancher pipline進行hook</vt:lpstr>
      <vt:lpstr>Gitlab建立新Project</vt:lpstr>
      <vt:lpstr>選擇Tools/ pipeline進行設定</vt:lpstr>
      <vt:lpstr>點選gitlab</vt:lpstr>
      <vt:lpstr>點選用戶/setting/Applications</vt:lpstr>
      <vt:lpstr>輸入Name 及Redirect URL</vt:lpstr>
      <vt:lpstr>勾選權限後，點選Save application</vt:lpstr>
      <vt:lpstr>取得Application ID及Secret</vt:lpstr>
      <vt:lpstr>至rancher pipline 填入Application id及Secret，勾選private gitlab，填入Host</vt:lpstr>
      <vt:lpstr>授權頁面</vt:lpstr>
      <vt:lpstr>進入rancher-k8s的pipeline設定</vt:lpstr>
      <vt:lpstr>選擇那個gitlab project要enable rancher pipline</vt:lpstr>
      <vt:lpstr>至Resouces/Pipelines，查看pipelines測試</vt:lpstr>
      <vt:lpstr>Rancher pipeline驅動方式：.rancher-pipline.yaml</vt:lpstr>
      <vt:lpstr>Rancher-pipeline.yml-環境變數 </vt:lpstr>
      <vt:lpstr>執行script</vt:lpstr>
      <vt:lpstr>打包image</vt:lpstr>
      <vt:lpstr>執行yaml file</vt:lpstr>
      <vt:lpstr>.rancher-pipeline.yml 所在位置</vt:lpstr>
      <vt:lpstr>.rancher-pipeline.yml</vt:lpstr>
      <vt:lpstr>Git commit  rancher開始依pipeline進行執行</vt:lpstr>
      <vt:lpstr>Ranhcer pipeline run -1</vt:lpstr>
      <vt:lpstr>Gitlab CI</vt:lpstr>
      <vt:lpstr>Gitlab project/ Settings/ CI/CD/ Runners，取得URL及registration token</vt:lpstr>
      <vt:lpstr>Gitlab runner 註冊</vt:lpstr>
      <vt:lpstr>Gitlab runner 註冊紀錄</vt:lpstr>
      <vt:lpstr>Gitlab runner 執行</vt:lpstr>
      <vt:lpstr>Gitlab runner 狀態檢查</vt:lpstr>
      <vt:lpstr>.gitlab-ci.yml sample</vt:lpstr>
      <vt:lpstr>.gitlab-ci.yml keyword -1</vt:lpstr>
      <vt:lpstr>.gitlab-ci.yml keyword -2</vt:lpstr>
      <vt:lpstr>.gitlab-ci.yml Jobs keyword -1</vt:lpstr>
      <vt:lpstr>.gitlab-ci.yml Jobs keyword -2</vt:lpstr>
      <vt:lpstr>.gitlab-ci.yml Jobs keyword -3</vt:lpstr>
      <vt:lpstr>Gitlab project pipeline status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110</cp:revision>
  <dcterms:created xsi:type="dcterms:W3CDTF">2020-05-19T05:29:00Z</dcterms:created>
  <dcterms:modified xsi:type="dcterms:W3CDTF">2020-05-24T13:54:10Z</dcterms:modified>
</cp:coreProperties>
</file>